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2"/>
  </p:notesMasterIdLst>
  <p:handoutMasterIdLst>
    <p:handoutMasterId r:id="rId113"/>
  </p:handoutMasterIdLst>
  <p:sldIdLst>
    <p:sldId id="628" r:id="rId2"/>
    <p:sldId id="658" r:id="rId3"/>
    <p:sldId id="398" r:id="rId4"/>
    <p:sldId id="676" r:id="rId5"/>
    <p:sldId id="678" r:id="rId6"/>
    <p:sldId id="677" r:id="rId7"/>
    <p:sldId id="675" r:id="rId8"/>
    <p:sldId id="582" r:id="rId9"/>
    <p:sldId id="579" r:id="rId10"/>
    <p:sldId id="587" r:id="rId11"/>
    <p:sldId id="580" r:id="rId12"/>
    <p:sldId id="581" r:id="rId13"/>
    <p:sldId id="588" r:id="rId14"/>
    <p:sldId id="589" r:id="rId15"/>
    <p:sldId id="583" r:id="rId16"/>
    <p:sldId id="584" r:id="rId17"/>
    <p:sldId id="586" r:id="rId18"/>
    <p:sldId id="402" r:id="rId19"/>
    <p:sldId id="403" r:id="rId20"/>
    <p:sldId id="590" r:id="rId21"/>
    <p:sldId id="591" r:id="rId22"/>
    <p:sldId id="404" r:id="rId23"/>
    <p:sldId id="405" r:id="rId24"/>
    <p:sldId id="393" r:id="rId25"/>
    <p:sldId id="390" r:id="rId26"/>
    <p:sldId id="592" r:id="rId27"/>
    <p:sldId id="593" r:id="rId28"/>
    <p:sldId id="396" r:id="rId29"/>
    <p:sldId id="621" r:id="rId30"/>
    <p:sldId id="397" r:id="rId31"/>
    <p:sldId id="406" r:id="rId32"/>
    <p:sldId id="422" r:id="rId33"/>
    <p:sldId id="423" r:id="rId34"/>
    <p:sldId id="407" r:id="rId35"/>
    <p:sldId id="424" r:id="rId36"/>
    <p:sldId id="425" r:id="rId37"/>
    <p:sldId id="408" r:id="rId38"/>
    <p:sldId id="426" r:id="rId39"/>
    <p:sldId id="427" r:id="rId40"/>
    <p:sldId id="603" r:id="rId41"/>
    <p:sldId id="595" r:id="rId42"/>
    <p:sldId id="604" r:id="rId43"/>
    <p:sldId id="428" r:id="rId44"/>
    <p:sldId id="409" r:id="rId45"/>
    <p:sldId id="597" r:id="rId46"/>
    <p:sldId id="598" r:id="rId47"/>
    <p:sldId id="410" r:id="rId48"/>
    <p:sldId id="430" r:id="rId49"/>
    <p:sldId id="661" r:id="rId50"/>
    <p:sldId id="411" r:id="rId51"/>
    <p:sldId id="599" r:id="rId52"/>
    <p:sldId id="600" r:id="rId53"/>
    <p:sldId id="412" r:id="rId54"/>
    <p:sldId id="601" r:id="rId55"/>
    <p:sldId id="602" r:id="rId56"/>
    <p:sldId id="413" r:id="rId57"/>
    <p:sldId id="414" r:id="rId58"/>
    <p:sldId id="605" r:id="rId59"/>
    <p:sldId id="606" r:id="rId60"/>
    <p:sldId id="415" r:id="rId61"/>
    <p:sldId id="608" r:id="rId62"/>
    <p:sldId id="607" r:id="rId63"/>
    <p:sldId id="622" r:id="rId64"/>
    <p:sldId id="416" r:id="rId65"/>
    <p:sldId id="417" r:id="rId66"/>
    <p:sldId id="418" r:id="rId67"/>
    <p:sldId id="419" r:id="rId68"/>
    <p:sldId id="624" r:id="rId69"/>
    <p:sldId id="420" r:id="rId70"/>
    <p:sldId id="610" r:id="rId71"/>
    <p:sldId id="609" r:id="rId72"/>
    <p:sldId id="611" r:id="rId73"/>
    <p:sldId id="612" r:id="rId74"/>
    <p:sldId id="613" r:id="rId75"/>
    <p:sldId id="614" r:id="rId76"/>
    <p:sldId id="623" r:id="rId77"/>
    <p:sldId id="421" r:id="rId78"/>
    <p:sldId id="631" r:id="rId79"/>
    <p:sldId id="633" r:id="rId80"/>
    <p:sldId id="634" r:id="rId81"/>
    <p:sldId id="663" r:id="rId82"/>
    <p:sldId id="664" r:id="rId83"/>
    <p:sldId id="639" r:id="rId84"/>
    <p:sldId id="640" r:id="rId85"/>
    <p:sldId id="665" r:id="rId86"/>
    <p:sldId id="666" r:id="rId87"/>
    <p:sldId id="667" r:id="rId88"/>
    <p:sldId id="668" r:id="rId89"/>
    <p:sldId id="669" r:id="rId90"/>
    <p:sldId id="642" r:id="rId91"/>
    <p:sldId id="643" r:id="rId92"/>
    <p:sldId id="670" r:id="rId93"/>
    <p:sldId id="671" r:id="rId94"/>
    <p:sldId id="644" r:id="rId95"/>
    <p:sldId id="645" r:id="rId96"/>
    <p:sldId id="646" r:id="rId97"/>
    <p:sldId id="647" r:id="rId98"/>
    <p:sldId id="648" r:id="rId99"/>
    <p:sldId id="649" r:id="rId100"/>
    <p:sldId id="650" r:id="rId101"/>
    <p:sldId id="651" r:id="rId102"/>
    <p:sldId id="672" r:id="rId103"/>
    <p:sldId id="652" r:id="rId104"/>
    <p:sldId id="653" r:id="rId105"/>
    <p:sldId id="654" r:id="rId106"/>
    <p:sldId id="655" r:id="rId107"/>
    <p:sldId id="656" r:id="rId108"/>
    <p:sldId id="657" r:id="rId109"/>
    <p:sldId id="487" r:id="rId110"/>
    <p:sldId id="679" r:id="rId111"/>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1407" autoAdjust="0"/>
  </p:normalViewPr>
  <p:slideViewPr>
    <p:cSldViewPr snapToObjects="1">
      <p:cViewPr varScale="1">
        <p:scale>
          <a:sx n="70" d="100"/>
          <a:sy n="70" d="100"/>
        </p:scale>
        <p:origin x="120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extLst>
      <p:ext uri="{BB962C8B-B14F-4D97-AF65-F5344CB8AC3E}">
        <p14:creationId xmlns:p14="http://schemas.microsoft.com/office/powerpoint/2010/main" val="3513034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extLst>
      <p:ext uri="{BB962C8B-B14F-4D97-AF65-F5344CB8AC3E}">
        <p14:creationId xmlns:p14="http://schemas.microsoft.com/office/powerpoint/2010/main" val="2968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www.revitapidocs.com/2019/c2fd995c-95c0-58fb-f5de-f3246cbc5600.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s://www.revitapidocs.com/2019/0f1faf70-46a4-71a1-63c0-3425dfc691a0.htm"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msdn2.microsoft.com/en-us/library/a28wyd50" TargetMode="External"/><Relationship Id="rId5" Type="http://schemas.openxmlformats.org/officeDocument/2006/relationships/hyperlink" Target="https://www.revitapidocs.com/2019/d28155ae-817b-1f31-9c3f-c9c6a28acc0d.htm" TargetMode="External"/><Relationship Id="rId4" Type="http://schemas.openxmlformats.org/officeDocument/2006/relationships/hyperlink" Target="https://www.revitapidocs.com/2019/44f3f7b1-3229-3404-93c9-dc5e70337dd6.htm"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s://www.revitapidocs.com/2019/b0fd6ef8-a0ef-9cf4-5bc2-8cd65f81f648.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msdn2.microsoft.com/en-us/library/s1wwdcbf"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msdn2.microsoft.com/en-us/library/643eft0t" TargetMode="External"/><Relationship Id="rId5" Type="http://schemas.openxmlformats.org/officeDocument/2006/relationships/hyperlink" Target="https://www.revitapidocs.com/2019/c2fd995c-95c0-58fb-f5de-f3246cbc5600.htm" TargetMode="External"/><Relationship Id="rId4" Type="http://schemas.openxmlformats.org/officeDocument/2006/relationships/hyperlink" Target="https://www.revitapidocs.com/2019/44f3f7b1-3229-3404-93c9-dc5e70337dd6.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14</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dirty="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dirty="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dirty="0">
                <a:solidFill>
                  <a:schemeClr val="tx1"/>
                </a:solidFill>
                <a:latin typeface="Arial" charset="0"/>
                <a:ea typeface="+mn-ea"/>
                <a:cs typeface="+mn-cs"/>
              </a:rPr>
              <a:t>Details which are designed based on the analysis results.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109</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110</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15</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15</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a:solidFill>
                  <a:schemeClr val="tx1"/>
                </a:solidFill>
                <a:latin typeface="Arial" charset="0"/>
                <a:ea typeface="+mn-ea"/>
                <a:cs typeface="+mn-cs"/>
              </a:rPr>
              <a:t>Coordination</a:t>
            </a:r>
          </a:p>
          <a:p>
            <a:pPr marL="180000" indent="-180000">
              <a:buFont typeface="Arial" pitchFamily="34" charset="0"/>
              <a:buChar char="•"/>
            </a:pPr>
            <a:r>
              <a:rPr lang="en-GB" sz="1200" kern="1200">
                <a:solidFill>
                  <a:schemeClr val="tx1"/>
                </a:solidFill>
                <a:latin typeface="Arial" charset="0"/>
                <a:ea typeface="+mn-ea"/>
                <a:cs typeface="+mn-cs"/>
              </a:rPr>
              <a:t>Calculations</a:t>
            </a:r>
          </a:p>
          <a:p>
            <a:pPr marL="180000" indent="-180000">
              <a:buFont typeface="Arial" pitchFamily="34" charset="0"/>
              <a:buChar char="•"/>
            </a:pPr>
            <a:r>
              <a:rPr lang="en-GB" sz="1200" kern="1200">
                <a:solidFill>
                  <a:schemeClr val="tx1"/>
                </a:solidFill>
                <a:latin typeface="Arial" charset="0"/>
                <a:ea typeface="+mn-ea"/>
                <a:cs typeface="+mn-cs"/>
              </a:rPr>
              <a:t>Construction Documents</a:t>
            </a:r>
          </a:p>
          <a:p>
            <a:pPr marL="180000" indent="-180000">
              <a:buFont typeface="Arial" pitchFamily="34" charset="0"/>
              <a:buChar char="•"/>
            </a:pPr>
            <a:r>
              <a:rPr lang="en-GB" sz="1200" kern="1200">
                <a:solidFill>
                  <a:schemeClr val="tx1"/>
                </a:solidFill>
                <a:latin typeface="Arial" charset="0"/>
                <a:ea typeface="+mn-ea"/>
                <a:cs typeface="+mn-cs"/>
              </a:rPr>
              <a:t>Construction</a:t>
            </a:r>
          </a:p>
          <a:p>
            <a:r>
              <a:rPr lang="en-GB" sz="1200" kern="1200">
                <a:solidFill>
                  <a:schemeClr val="tx1"/>
                </a:solidFill>
                <a:latin typeface="Arial" charset="0"/>
                <a:ea typeface="+mn-ea"/>
                <a:cs typeface="+mn-cs"/>
              </a:rPr>
              <a:t>Developers and ADN partners can develop applications for each of the four Cs:</a:t>
            </a:r>
          </a:p>
          <a:p>
            <a:r>
              <a:rPr lang="en-US"/>
              <a:t>- Coordination with other disciplines</a:t>
            </a:r>
          </a:p>
          <a:p>
            <a:pPr lvl="1" eaLnBrk="1" hangingPunct="1">
              <a:buFontTx/>
              <a:buChar char="-"/>
            </a:pPr>
            <a:r>
              <a:rPr lang="en-US"/>
              <a:t>Using the rich information in RST and process it against other disciplines</a:t>
            </a:r>
          </a:p>
          <a:p>
            <a:pPr eaLnBrk="1" hangingPunct="1">
              <a:buFontTx/>
              <a:buChar char="-"/>
            </a:pPr>
            <a:r>
              <a:rPr lang="en-US"/>
              <a:t> Calculations or Analysis</a:t>
            </a:r>
          </a:p>
          <a:p>
            <a:pPr lvl="1" eaLnBrk="1" hangingPunct="1">
              <a:buFontTx/>
              <a:buChar char="-"/>
            </a:pPr>
            <a:r>
              <a:rPr lang="en-US"/>
              <a:t>Link analysis and design applications</a:t>
            </a:r>
          </a:p>
          <a:p>
            <a:pPr eaLnBrk="1" hangingPunct="1">
              <a:buFontTx/>
              <a:buChar char="-"/>
            </a:pPr>
            <a:r>
              <a:rPr lang="en-US"/>
              <a:t> Construction documentations</a:t>
            </a:r>
          </a:p>
          <a:p>
            <a:pPr lvl="1" eaLnBrk="1" hangingPunct="1">
              <a:buFontTx/>
              <a:buChar char="-"/>
            </a:pPr>
            <a:r>
              <a:rPr lang="en-US"/>
              <a:t>Focus on local standards</a:t>
            </a:r>
          </a:p>
          <a:p>
            <a:pPr lvl="1" eaLnBrk="1" hangingPunct="1">
              <a:buFontTx/>
              <a:buChar char="-"/>
            </a:pPr>
            <a:r>
              <a:rPr lang="en-US"/>
              <a:t>Automation</a:t>
            </a:r>
          </a:p>
          <a:p>
            <a:pPr eaLnBrk="1" hangingPunct="1">
              <a:buFontTx/>
              <a:buChar char="-"/>
            </a:pPr>
            <a:r>
              <a:rPr lang="en-US"/>
              <a:t> Construction</a:t>
            </a:r>
          </a:p>
          <a:p>
            <a:pPr lvl="1" eaLnBrk="1" hangingPunct="1">
              <a:buFontTx/>
              <a:buChar char="-"/>
            </a:pPr>
            <a:r>
              <a:rPr lang="en-US"/>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16</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dirty="0"/>
              <a:t>As the API is robust, there are many areas of opportunity to port existing applications to RST or to develop new ones.</a:t>
            </a:r>
          </a:p>
          <a:p>
            <a:pPr eaLnBrk="1" hangingPunct="1"/>
            <a:r>
              <a:rPr lang="en-US" dirty="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dirty="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17</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18</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19</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20</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dirty="0">
                <a:solidFill>
                  <a:schemeClr val="tx1"/>
                </a:solidFill>
                <a:latin typeface="Arial" charset="0"/>
                <a:ea typeface="+mn-ea"/>
                <a:cs typeface="+mn-cs"/>
              </a:rPr>
              <a:t>Some examples show the discrepancies between the analytical and physical models.</a:t>
            </a:r>
          </a:p>
          <a:p>
            <a:r>
              <a:rPr lang="en-GB" sz="1200" kern="1200" dirty="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dirty="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dirty="0">
                <a:solidFill>
                  <a:schemeClr val="tx1"/>
                </a:solidFill>
                <a:latin typeface="Arial" charset="0"/>
                <a:ea typeface="+mn-ea"/>
                <a:cs typeface="+mn-cs"/>
              </a:rPr>
              <a:t>Finally, consider a situation where the physical model of the beam is curved and the analytical model is segmented.</a:t>
            </a:r>
          </a:p>
          <a:p>
            <a:r>
              <a:rPr lang="en-GB" sz="1200" kern="1200" dirty="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dirty="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20</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21</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a:t>In this presentation, we explain how to access all this information.</a:t>
            </a:r>
          </a:p>
          <a:p>
            <a:pPr eaLnBrk="1" hangingPunct="1"/>
            <a:endParaRPr lang="en-US"/>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21</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22</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a:t>Revit Structure combines the physical model which drives the modeling and documentation process with the analytical model which drives the analysis process and export to third party analysis software. </a:t>
            </a:r>
          </a:p>
          <a:p>
            <a:pPr eaLnBrk="1" hangingPunct="1"/>
            <a:r>
              <a:rPr lang="en-US"/>
              <a:t>The Revit Structure analytical model can be adjusted for analysis purposes while the physical model stays accurate for documentation.</a:t>
            </a:r>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23</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dirty="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dirty="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dirty="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dirty="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dirty="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dirty="0"/>
              <a:t>The cases are </a:t>
            </a:r>
            <a:r>
              <a:rPr lang="fr-FR" dirty="0" err="1"/>
              <a:t>taken</a:t>
            </a:r>
            <a:r>
              <a:rPr lang="fr-FR" dirty="0"/>
              <a:t> </a:t>
            </a:r>
            <a:r>
              <a:rPr lang="fr-FR" dirty="0" err="1"/>
              <a:t>from</a:t>
            </a:r>
            <a:r>
              <a:rPr lang="fr-FR" dirty="0"/>
              <a:t> AE_CD_RST2008/</a:t>
            </a:r>
            <a:r>
              <a:rPr lang="fr-FR" dirty="0" err="1"/>
              <a:t>Analysis_workflows</a:t>
            </a:r>
            <a:r>
              <a:rPr lang="fr-FR" dirty="0"/>
              <a:t>/Analysis_Workflows.pdf.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2</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course assumes basic knowledge of Revit programming.</a:t>
            </a:r>
            <a:r>
              <a:rPr lang="en-US" sz="1200" kern="1200" baseline="0" dirty="0">
                <a:solidFill>
                  <a:schemeClr val="tx1"/>
                </a:solidFill>
                <a:latin typeface="Arial" charset="0"/>
                <a:ea typeface="+mn-ea"/>
                <a:cs typeface="+mn-cs"/>
              </a:rPr>
              <a:t> We will not cover basics such as how to define an external command, add menus, use filtering, etc.</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24</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dirty="0">
                <a:solidFill>
                  <a:schemeClr val="tx1"/>
                </a:solidFill>
                <a:latin typeface="Arial" charset="0"/>
                <a:ea typeface="+mn-ea"/>
                <a:cs typeface="+mn-cs"/>
              </a:rPr>
              <a:t>The example presented displays the following steps:</a:t>
            </a:r>
          </a:p>
          <a:p>
            <a:pPr marL="0" indent="0" eaLnBrk="1" hangingPunct="1"/>
            <a:r>
              <a:rPr lang="en-US" dirty="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dirty="0"/>
              <a:t> In the analysis software we get the analytical model</a:t>
            </a:r>
          </a:p>
          <a:p>
            <a:pPr marL="228600" indent="-228600" eaLnBrk="1" hangingPunct="1">
              <a:buFontTx/>
              <a:buAutoNum type="arabicParenR"/>
            </a:pPr>
            <a:r>
              <a:rPr lang="en-US" dirty="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dirty="0"/>
              <a:t> Changes can be add, delete, create, and move members and also add new properties to RST members</a:t>
            </a:r>
          </a:p>
          <a:p>
            <a:pPr marL="228600" indent="-228600" eaLnBrk="1" hangingPunct="1">
              <a:buFontTx/>
              <a:buAutoNum type="arabicParenR"/>
            </a:pPr>
            <a:r>
              <a:rPr lang="en-US" dirty="0"/>
              <a:t> If we select a column and duplicate it, it will have the Y parameter that was defined in 3)</a:t>
            </a:r>
          </a:p>
          <a:p>
            <a:pPr marL="228600" indent="-228600" eaLnBrk="1" hangingPunct="1">
              <a:buFontTx/>
              <a:buAutoNum type="arabicParenR"/>
            </a:pPr>
            <a:r>
              <a:rPr lang="en-US" dirty="0"/>
              <a:t> So the next time we round trip the data to the 3</a:t>
            </a:r>
            <a:r>
              <a:rPr lang="en-US" baseline="30000" dirty="0"/>
              <a:t>rd</a:t>
            </a:r>
            <a:r>
              <a:rPr lang="en-US" dirty="0"/>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25</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a:t>Now we understand the structural workflow and its needs, we can start looking at the API features provided to address these needs.</a:t>
            </a:r>
          </a:p>
          <a:p>
            <a:pPr eaLnBrk="1" hangingPunct="1"/>
            <a:r>
              <a:rPr lang="en-US"/>
              <a:t>Here is an overview of the typical requirements for implementing a link to an external analysis package using the RST API.</a:t>
            </a:r>
          </a:p>
          <a:p>
            <a:pPr eaLnBrk="1" hangingPunct="1"/>
            <a:r>
              <a:rPr lang="en-US"/>
              <a:t>In the following slides, we will look at the Revit samples and a series of labs demonstrating how to address these issues one by one.</a:t>
            </a:r>
          </a:p>
          <a:p>
            <a:pPr eaLnBrk="1" hangingPunct="1"/>
            <a:r>
              <a:rPr lang="en-US"/>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26</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a:solidFill>
                  <a:schemeClr val="tx1"/>
                </a:solidFill>
                <a:latin typeface="Arial" charset="0"/>
                <a:ea typeface="+mn-ea"/>
                <a:cs typeface="+mn-cs"/>
              </a:rPr>
              <a:t>Here are some different strategies for a third party application to add new properties in the database.</a:t>
            </a: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26</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27</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27</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28</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30</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31</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32</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33</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To run the demo, install and compile </a:t>
            </a:r>
            <a:r>
              <a:rPr lang="en-US" dirty="0" err="1"/>
              <a:t>RstLabs</a:t>
            </a:r>
            <a:r>
              <a:rPr lang="en-US" dirty="0"/>
              <a:t>, add Lab 1-1 to Revit.ini, start Revit, and select the external command.</a:t>
            </a:r>
          </a:p>
          <a:p>
            <a:pPr eaLnBrk="1" hangingPunct="1"/>
            <a:endParaRPr lang="en-US" dirty="0"/>
          </a:p>
          <a:p>
            <a:pPr eaLnBrk="1" hangingPunct="1"/>
            <a:r>
              <a:rPr lang="en-US" noProof="1"/>
              <a:t>[ExternalCommands]</a:t>
            </a:r>
          </a:p>
          <a:p>
            <a:pPr eaLnBrk="1" hangingPunct="1"/>
            <a:r>
              <a:rPr lang="en-US" noProof="1"/>
              <a:t>ECCount=1</a:t>
            </a:r>
          </a:p>
          <a:p>
            <a:pPr eaLnBrk="1" hangingPunct="1"/>
            <a:endParaRPr lang="en-US" noProof="1"/>
          </a:p>
          <a:p>
            <a:pPr eaLnBrk="1" hangingPunct="1"/>
            <a:r>
              <a:rPr lang="en-US" noProof="1"/>
              <a:t>ECName1=RS Lab1-1 Load Natures, Cases and Combinations</a:t>
            </a:r>
          </a:p>
          <a:p>
            <a:pPr eaLnBrk="1" hangingPunct="1"/>
            <a:r>
              <a:rPr lang="en-US" noProof="1"/>
              <a:t>ECDescription1=Lab1_1...</a:t>
            </a:r>
          </a:p>
          <a:p>
            <a:pPr eaLnBrk="1" hangingPunct="1"/>
            <a:r>
              <a:rPr lang="en-US" noProof="1"/>
              <a:t>ECClassName1=RSSolvedLabsCode.Lab1_1</a:t>
            </a:r>
          </a:p>
          <a:p>
            <a:pPr eaLnBrk="1" hangingPunct="1"/>
            <a:r>
              <a:rPr lang="en-US" noProof="1"/>
              <a:t>ECAssembly1=C:\a\j\adn\rst\rst_api\RSSolvedLabsCode\bin\RSSolvedLabsCode.dll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34</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Lab 1-2 shows how to access all load objects using the base or specific classes.</a:t>
            </a:r>
            <a:r>
              <a:rPr lang="en-GB" sz="1200" kern="1200" baseline="0" dirty="0">
                <a:solidFill>
                  <a:schemeClr val="tx1"/>
                </a:solidFill>
                <a:latin typeface="Arial" charset="0"/>
                <a:ea typeface="+mn-ea"/>
                <a:cs typeface="+mn-cs"/>
              </a:rPr>
              <a:t> </a:t>
            </a:r>
            <a:r>
              <a:rPr lang="en-GB" sz="1200" kern="1200" dirty="0">
                <a:solidFill>
                  <a:schemeClr val="tx1"/>
                </a:solidFill>
                <a:latin typeface="Arial" charset="0"/>
                <a:ea typeface="+mn-ea"/>
                <a:cs typeface="+mn-cs"/>
              </a:rPr>
              <a:t>All three load classes are derived from </a:t>
            </a:r>
            <a:r>
              <a:rPr lang="en-GB" sz="1200" kern="1200" dirty="0" err="1">
                <a:solidFill>
                  <a:schemeClr val="tx1"/>
                </a:solidFill>
                <a:latin typeface="Arial" charset="0"/>
                <a:ea typeface="+mn-ea"/>
                <a:cs typeface="+mn-cs"/>
              </a:rPr>
              <a:t>LoadBase</a:t>
            </a:r>
            <a:r>
              <a:rPr lang="en-GB" sz="1200" kern="1200" dirty="0">
                <a:solidFill>
                  <a:schemeClr val="tx1"/>
                </a:solidFill>
                <a:latin typeface="Arial" charset="0"/>
                <a:ea typeface="+mn-ea"/>
                <a:cs typeface="+mn-cs"/>
              </a:rPr>
              <a:t>. They are creation through </a:t>
            </a:r>
            <a:r>
              <a:rPr lang="en-GB" sz="1200" kern="1200" dirty="0" err="1">
                <a:solidFill>
                  <a:schemeClr val="tx1"/>
                </a:solidFill>
                <a:latin typeface="Arial" charset="0"/>
                <a:ea typeface="+mn-ea"/>
                <a:cs typeface="+mn-cs"/>
              </a:rPr>
              <a:t>AreaLoad.Create</a:t>
            </a:r>
            <a:r>
              <a:rPr lang="en-GB" sz="1200" kern="1200" dirty="0">
                <a:solidFill>
                  <a:schemeClr val="tx1"/>
                </a:solidFill>
                <a:latin typeface="Arial" charset="0"/>
                <a:ea typeface="+mn-ea"/>
                <a:cs typeface="+mn-cs"/>
              </a:rPr>
              <a:t>() (3 overloads), </a:t>
            </a:r>
            <a:r>
              <a:rPr lang="en-US" sz="1200" kern="1200" dirty="0" err="1">
                <a:solidFill>
                  <a:schemeClr val="tx1"/>
                </a:solidFill>
                <a:latin typeface="Arial" charset="0"/>
                <a:ea typeface="+mn-ea"/>
                <a:cs typeface="+mn-cs"/>
              </a:rPr>
              <a:t>LineLoad.Create</a:t>
            </a:r>
            <a:r>
              <a:rPr lang="en-US" sz="1200" kern="1200" dirty="0">
                <a:solidFill>
                  <a:schemeClr val="tx1"/>
                </a:solidFill>
                <a:latin typeface="Arial" charset="0"/>
                <a:ea typeface="+mn-ea"/>
                <a:cs typeface="+mn-cs"/>
              </a:rPr>
              <a:t>()</a:t>
            </a:r>
            <a:r>
              <a:rPr lang="en-GB" sz="1200" kern="1200" dirty="0">
                <a:solidFill>
                  <a:schemeClr val="tx1"/>
                </a:solidFill>
                <a:latin typeface="Arial" charset="0"/>
                <a:ea typeface="+mn-ea"/>
                <a:cs typeface="+mn-cs"/>
              </a:rPr>
              <a:t>(3 overloads), and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PointLoad.Create</a:t>
            </a:r>
            <a:r>
              <a:rPr lang="en-US" sz="1200" kern="1200" dirty="0">
                <a:solidFill>
                  <a:schemeClr val="tx1"/>
                </a:solidFill>
                <a:latin typeface="Arial" charset="0"/>
                <a:ea typeface="+mn-ea"/>
                <a:cs typeface="+mn-cs"/>
              </a:rPr>
              <a:t>()(3 overloads)</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35</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36</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Open </a:t>
            </a:r>
            <a:r>
              <a:rPr lang="en-US" dirty="0" err="1"/>
              <a:t>RstLabs.rvt</a:t>
            </a:r>
            <a:r>
              <a:rPr lang="en-US" dirty="0"/>
              <a:t> to obtain a model with a few predefined loads.</a:t>
            </a:r>
          </a:p>
          <a:p>
            <a:pPr eaLnBrk="1" hangingPunct="1"/>
            <a:r>
              <a:rPr lang="en-US" dirty="0"/>
              <a:t>Run the external command Lab 1-2 after adding RstLabs.dll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37</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Lab 1-3 continues the exploration about loads</a:t>
            </a:r>
            <a:r>
              <a:rPr lang="fr-F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38</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39</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40</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41</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dirty="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42</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43</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dirty="0"/>
              <a:t>In "RS </a:t>
            </a:r>
            <a:r>
              <a:rPr lang="en-US" dirty="0" err="1"/>
              <a:t>Labs.rvt</a:t>
            </a:r>
            <a:r>
              <a:rPr lang="en-US" dirty="0"/>
              <a:t>", select a point, line and area load, then run the external command for Lab 1-3.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44</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8</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8</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45</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46</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47</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Lab 1-5 shows how to create a new load object, specifically a point load. It creates two new point loads by calling </a:t>
            </a:r>
            <a:r>
              <a:rPr lang="en-GB" sz="1200" kern="1200" dirty="0" err="1">
                <a:solidFill>
                  <a:schemeClr val="tx1"/>
                </a:solidFill>
                <a:latin typeface="Arial" charset="0"/>
                <a:ea typeface="+mn-ea"/>
                <a:cs typeface="+mn-cs"/>
              </a:rPr>
              <a:t>NewPointLoad</a:t>
            </a:r>
            <a:r>
              <a:rPr lang="en-GB" sz="1200" kern="1200" dirty="0">
                <a:solidFill>
                  <a:schemeClr val="tx1"/>
                </a:solidFill>
                <a:latin typeface="Arial" charset="0"/>
                <a:ea typeface="+mn-ea"/>
                <a:cs typeface="+mn-cs"/>
              </a:rPr>
              <a:t>()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48</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49</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Structure has enhanced load</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a:latin typeface="Arial" charset="0"/>
              </a:rPr>
              <a:t>Point(Line/Area)</a:t>
            </a:r>
            <a:r>
              <a:rPr lang="en-US" sz="1200" dirty="0" err="1">
                <a:latin typeface="Arial" charset="0"/>
              </a:rPr>
              <a:t>LoadType</a:t>
            </a:r>
            <a:r>
              <a:rPr lang="en-US" sz="1200" dirty="0">
                <a:latin typeface="Arial" charset="0"/>
              </a:rPr>
              <a:t> and Point(Line/Area)</a:t>
            </a:r>
            <a:r>
              <a:rPr lang="en-US" sz="1200" dirty="0" err="1">
                <a:latin typeface="Arial" charset="0"/>
              </a:rPr>
              <a:t>LoadTypeSet</a:t>
            </a:r>
            <a:r>
              <a:rPr lang="en-US" sz="1200" dirty="0">
                <a:latin typeface="Arial" charset="0"/>
              </a:rPr>
              <a:t> objects are added.</a:t>
            </a:r>
            <a:r>
              <a:rPr lang="en-US" sz="1200" baseline="0" dirty="0">
                <a:latin typeface="Arial" charset="0"/>
              </a:rPr>
              <a:t>  </a:t>
            </a:r>
            <a:endParaRPr lang="en-US" sz="1200" dirty="0">
              <a:latin typeface="Arial" charset="0"/>
            </a:endParaRPr>
          </a:p>
          <a:p>
            <a:pPr hangingPunct="0"/>
            <a:r>
              <a:rPr lang="en-US" sz="1200" kern="1200" dirty="0">
                <a:solidFill>
                  <a:schemeClr val="tx1"/>
                </a:solidFill>
                <a:latin typeface="Arial" charset="0"/>
                <a:ea typeface="+mn-ea"/>
                <a:cs typeface="+mn-cs"/>
              </a:rPr>
              <a:t>In addition, the Autodesk Revit API now supports creation of hosted loads.  Several overloads have been added for </a:t>
            </a:r>
            <a:r>
              <a:rPr lang="en-US" sz="1200" kern="1200" dirty="0" err="1">
                <a:solidFill>
                  <a:schemeClr val="tx1"/>
                </a:solidFill>
                <a:latin typeface="Arial" charset="0"/>
                <a:ea typeface="+mn-ea"/>
                <a:cs typeface="+mn-cs"/>
              </a:rPr>
              <a:t>NewPointLoad</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NewLineLoad</a:t>
            </a:r>
            <a:r>
              <a:rPr lang="en-US" sz="1200" kern="1200" dirty="0">
                <a:solidFill>
                  <a:schemeClr val="tx1"/>
                </a:solidFill>
                <a:latin typeface="Arial" charset="0"/>
                <a:ea typeface="+mn-ea"/>
                <a:cs typeface="+mn-cs"/>
              </a:rPr>
              <a:t>() and </a:t>
            </a:r>
            <a:r>
              <a:rPr lang="en-US" sz="1200" kern="1200" dirty="0" err="1">
                <a:solidFill>
                  <a:schemeClr val="tx1"/>
                </a:solidFill>
                <a:latin typeface="Arial" charset="0"/>
                <a:ea typeface="+mn-ea"/>
                <a:cs typeface="+mn-cs"/>
              </a:rPr>
              <a:t>NewAreaLoad</a:t>
            </a:r>
            <a:r>
              <a:rPr lang="en-US" sz="1200" kern="1200" dirty="0">
                <a:solidFill>
                  <a:schemeClr val="tx1"/>
                </a:solidFill>
                <a:latin typeface="Arial" charset="0"/>
                <a:ea typeface="+mn-ea"/>
                <a:cs typeface="+mn-cs"/>
              </a:rPr>
              <a:t>() permitting assignment of a host element or geometry reference of a host element to create the hosted loads.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50</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next section explores accessing and modifying structural elements and their data in RST.</a:t>
            </a:r>
          </a:p>
          <a:p>
            <a:pPr eaLnBrk="1" hangingPunct="1"/>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51</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52</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53</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54</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9</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9</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55</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56</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57</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The analytical model makes use of a separate little class hierarchy derived from the abstract base class </a:t>
            </a:r>
            <a:r>
              <a:rPr lang="en-GB" sz="1200" kern="1200" dirty="0" err="1">
                <a:solidFill>
                  <a:schemeClr val="tx1"/>
                </a:solidFill>
                <a:latin typeface="Arial" charset="0"/>
                <a:ea typeface="+mn-ea"/>
                <a:cs typeface="+mn-cs"/>
              </a:rPr>
              <a:t>AnalyticalModel</a:t>
            </a:r>
            <a:r>
              <a:rPr lang="en-GB" sz="1200" kern="1200" dirty="0">
                <a:solidFill>
                  <a:schemeClr val="tx1"/>
                </a:solidFill>
                <a:latin typeface="Arial" charset="0"/>
                <a:ea typeface="+mn-ea"/>
                <a:cs typeface="+mn-cs"/>
              </a:rPr>
              <a:t>.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58</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59</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60</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61</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62</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64</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65</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dirty="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dirty="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10</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a:t>Currently, the </a:t>
            </a:r>
            <a:r>
              <a:rPr lang="fr-FR" dirty="0" err="1"/>
              <a:t>analysis</a:t>
            </a:r>
            <a:r>
              <a:rPr lang="fr-FR" dirty="0"/>
              <a:t> of a building </a:t>
            </a:r>
            <a:r>
              <a:rPr lang="fr-FR" dirty="0" err="1"/>
              <a:t>involves</a:t>
            </a:r>
            <a:r>
              <a:rPr lang="fr-FR" dirty="0"/>
              <a:t> a lot of </a:t>
            </a:r>
            <a:r>
              <a:rPr lang="fr-FR" dirty="0" err="1"/>
              <a:t>manual</a:t>
            </a:r>
            <a:r>
              <a:rPr lang="fr-FR" dirty="0"/>
              <a:t> data </a:t>
            </a:r>
            <a:r>
              <a:rPr lang="fr-FR" dirty="0" err="1"/>
              <a:t>transfer</a:t>
            </a:r>
            <a:r>
              <a:rPr lang="fr-FR" dirty="0"/>
              <a:t> </a:t>
            </a:r>
            <a:r>
              <a:rPr lang="fr-FR" dirty="0" err="1"/>
              <a:t>with</a:t>
            </a:r>
            <a:r>
              <a:rPr lang="fr-FR" dirty="0"/>
              <a:t> </a:t>
            </a:r>
            <a:r>
              <a:rPr lang="fr-FR" dirty="0" err="1"/>
              <a:t>accompanying</a:t>
            </a:r>
            <a:r>
              <a:rPr lang="fr-FR" dirty="0"/>
              <a:t> </a:t>
            </a:r>
            <a:r>
              <a:rPr lang="fr-FR" dirty="0" err="1"/>
              <a:t>loss</a:t>
            </a:r>
            <a:r>
              <a:rPr lang="fr-FR" dirty="0"/>
              <a:t> of information and </a:t>
            </a:r>
            <a:r>
              <a:rPr lang="fr-FR" dirty="0" err="1"/>
              <a:t>additional</a:t>
            </a:r>
            <a:r>
              <a:rPr lang="fr-FR" dirty="0"/>
              <a:t> </a:t>
            </a:r>
            <a:r>
              <a:rPr lang="fr-FR" dirty="0" err="1"/>
              <a:t>cost</a:t>
            </a:r>
            <a:r>
              <a:rPr lang="fr-FR" dirty="0"/>
              <a:t>. The </a:t>
            </a:r>
            <a:r>
              <a:rPr lang="fr-FR" dirty="0" err="1"/>
              <a:t>aim</a:t>
            </a:r>
            <a:r>
              <a:rPr lang="fr-FR" dirty="0"/>
              <a:t> of Revit and </a:t>
            </a:r>
            <a:r>
              <a:rPr lang="fr-FR" dirty="0" err="1"/>
              <a:t>its</a:t>
            </a:r>
            <a:r>
              <a:rPr lang="fr-FR" dirty="0"/>
              <a:t> building information model and Revit Structure and </a:t>
            </a:r>
            <a:r>
              <a:rPr lang="fr-FR" dirty="0" err="1"/>
              <a:t>its</a:t>
            </a:r>
            <a:r>
              <a:rPr lang="fr-FR" dirty="0"/>
              <a:t> </a:t>
            </a:r>
            <a:r>
              <a:rPr lang="fr-FR" dirty="0" err="1"/>
              <a:t>linked</a:t>
            </a:r>
            <a:r>
              <a:rPr lang="fr-FR" dirty="0"/>
              <a:t> </a:t>
            </a:r>
            <a:r>
              <a:rPr lang="en-US" dirty="0"/>
              <a:t>physical</a:t>
            </a:r>
            <a:r>
              <a:rPr lang="fr-FR" dirty="0"/>
              <a:t> and </a:t>
            </a:r>
            <a:r>
              <a:rPr lang="fr-FR" dirty="0" err="1"/>
              <a:t>analytical</a:t>
            </a:r>
            <a:r>
              <a:rPr lang="fr-FR" dirty="0"/>
              <a:t> model </a:t>
            </a:r>
            <a:r>
              <a:rPr lang="fr-FR" dirty="0" err="1"/>
              <a:t>is</a:t>
            </a:r>
            <a:r>
              <a:rPr lang="fr-FR" dirty="0"/>
              <a:t> to </a:t>
            </a:r>
            <a:r>
              <a:rPr lang="fr-FR" dirty="0" err="1"/>
              <a:t>preserve</a:t>
            </a:r>
            <a:r>
              <a:rPr lang="fr-FR" dirty="0"/>
              <a:t> more information, support communication </a:t>
            </a:r>
            <a:r>
              <a:rPr lang="fr-FR" dirty="0" err="1"/>
              <a:t>between</a:t>
            </a:r>
            <a:r>
              <a:rPr lang="fr-FR" dirty="0"/>
              <a:t> all parties </a:t>
            </a:r>
            <a:r>
              <a:rPr lang="fr-FR" dirty="0" err="1"/>
              <a:t>involved</a:t>
            </a:r>
            <a:r>
              <a:rPr lang="fr-FR" dirty="0"/>
              <a:t>, and </a:t>
            </a:r>
            <a:r>
              <a:rPr lang="fr-FR" dirty="0" err="1"/>
              <a:t>reduce</a:t>
            </a:r>
            <a:r>
              <a:rPr lang="fr-FR" dirty="0"/>
              <a:t> </a:t>
            </a:r>
            <a:r>
              <a:rPr lang="fr-FR" dirty="0" err="1"/>
              <a:t>cost</a:t>
            </a:r>
            <a:r>
              <a:rPr lang="fr-FR" dirty="0"/>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66</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67</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68</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69</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We have implemented a custom designed practical example of a Revit Structure analysis link application called </a:t>
            </a:r>
            <a:r>
              <a:rPr lang="en-GB" sz="1200" kern="1200" dirty="0" err="1">
                <a:solidFill>
                  <a:schemeClr val="tx1"/>
                </a:solidFill>
                <a:latin typeface="Arial" charset="0"/>
                <a:ea typeface="+mn-ea"/>
                <a:cs typeface="+mn-cs"/>
              </a:rPr>
              <a:t>RstLink</a:t>
            </a:r>
            <a:r>
              <a:rPr lang="en-GB" sz="1200" kern="1200" dirty="0">
                <a:solidFill>
                  <a:schemeClr val="tx1"/>
                </a:solidFill>
                <a:latin typeface="Arial" charset="0"/>
                <a:ea typeface="+mn-ea"/>
                <a:cs typeface="+mn-cs"/>
              </a:rPr>
              <a:t> to accompany this presentation. We use AutoCAD 2008 with an AutoCAD.NET plug-in to simulate the external third party analysis and design application and extended entity data, also known as </a:t>
            </a:r>
            <a:r>
              <a:rPr lang="en-GB" sz="1200" kern="1200" dirty="0" err="1">
                <a:solidFill>
                  <a:schemeClr val="tx1"/>
                </a:solidFill>
                <a:latin typeface="Arial" charset="0"/>
                <a:ea typeface="+mn-ea"/>
                <a:cs typeface="+mn-cs"/>
              </a:rPr>
              <a:t>xdata</a:t>
            </a:r>
            <a:r>
              <a:rPr lang="en-GB" sz="1200" kern="1200" dirty="0">
                <a:solidFill>
                  <a:schemeClr val="tx1"/>
                </a:solidFill>
                <a:latin typeface="Arial" charset="0"/>
                <a:ea typeface="+mn-ea"/>
                <a:cs typeface="+mn-cs"/>
              </a:rPr>
              <a:t>, to store Revit Structure specific information on standard AutoCAD entities. We use the AutoCAD Dynamic Properties COM API and the Object Property Manager OPM for the link-specific user interface within AutoCAD. </a:t>
            </a:r>
          </a:p>
          <a:p>
            <a:r>
              <a:rPr lang="en-GB" sz="1200" kern="1200" dirty="0">
                <a:solidFill>
                  <a:schemeClr val="tx1"/>
                </a:solidFill>
                <a:latin typeface="Arial" charset="0"/>
                <a:ea typeface="+mn-ea"/>
                <a:cs typeface="+mn-cs"/>
              </a:rPr>
              <a:t>AutoCAD.NET API utilities used on the 'other' side</a:t>
            </a:r>
          </a:p>
          <a:p>
            <a:r>
              <a:rPr lang="en-GB" sz="1200" kern="1200" dirty="0" err="1">
                <a:solidFill>
                  <a:schemeClr val="tx1"/>
                </a:solidFill>
                <a:latin typeface="Arial" charset="0"/>
                <a:ea typeface="+mn-ea"/>
                <a:cs typeface="+mn-cs"/>
              </a:rPr>
              <a:t>Xdata</a:t>
            </a:r>
            <a:r>
              <a:rPr lang="en-GB" sz="1200" kern="1200" dirty="0">
                <a:solidFill>
                  <a:schemeClr val="tx1"/>
                </a:solidFill>
                <a:latin typeface="Arial" charset="0"/>
                <a:ea typeface="+mn-ea"/>
                <a:cs typeface="+mn-cs"/>
              </a:rPr>
              <a:t> used to store Revit Structure specific info on standard AutoCAD entities</a:t>
            </a:r>
          </a:p>
          <a:p>
            <a:r>
              <a:rPr lang="en-GB" sz="1200" kern="1200" dirty="0">
                <a:solidFill>
                  <a:schemeClr val="tx1"/>
                </a:solidFill>
                <a:latin typeface="Arial" charset="0"/>
                <a:ea typeface="+mn-ea"/>
                <a:cs typeface="+mn-cs"/>
              </a:rPr>
              <a:t>AutoCAD Dynamic Properties COM API used for the link-specific UI within AutoCAD </a:t>
            </a:r>
          </a:p>
          <a:p>
            <a:r>
              <a:rPr lang="en-GB" sz="1200" kern="1200" dirty="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dirty="0">
                <a:solidFill>
                  <a:schemeClr val="tx1"/>
                </a:solidFill>
                <a:latin typeface="Arial" charset="0"/>
                <a:ea typeface="+mn-ea"/>
                <a:cs typeface="+mn-cs"/>
              </a:rPr>
              <a:t>Used in both directions</a:t>
            </a:r>
          </a:p>
          <a:p>
            <a:r>
              <a:rPr lang="en-GB" sz="1200" kern="1200" dirty="0">
                <a:solidFill>
                  <a:schemeClr val="tx1"/>
                </a:solidFill>
                <a:latin typeface="Arial" charset="0"/>
                <a:ea typeface="+mn-ea"/>
                <a:cs typeface="+mn-cs"/>
              </a:rPr>
              <a:t>For simplicity, based on .NET SOAP serialization</a:t>
            </a:r>
          </a:p>
          <a:p>
            <a:r>
              <a:rPr lang="en-GB" sz="1200" kern="1200" dirty="0">
                <a:solidFill>
                  <a:schemeClr val="tx1"/>
                </a:solidFill>
                <a:latin typeface="Arial" charset="0"/>
                <a:ea typeface="+mn-ea"/>
                <a:cs typeface="+mn-cs"/>
              </a:rPr>
              <a:t>Custom .NET neutral classes utilized by both sides' export/import commands</a:t>
            </a:r>
          </a:p>
          <a:p>
            <a:r>
              <a:rPr lang="en-GB" sz="1200" kern="1200" dirty="0">
                <a:solidFill>
                  <a:schemeClr val="tx1"/>
                </a:solidFill>
                <a:latin typeface="Arial" charset="0"/>
                <a:ea typeface="+mn-ea"/>
                <a:cs typeface="+mn-cs"/>
              </a:rPr>
              <a:t>Before running the demo, the following applications need to be present:</a:t>
            </a:r>
          </a:p>
          <a:p>
            <a:r>
              <a:rPr lang="en-GB" sz="1200" kern="1200" dirty="0" err="1">
                <a:solidFill>
                  <a:schemeClr val="tx1"/>
                </a:solidFill>
                <a:latin typeface="Arial" charset="0"/>
                <a:ea typeface="+mn-ea"/>
                <a:cs typeface="+mn-cs"/>
              </a:rPr>
              <a:t>RstLink</a:t>
            </a:r>
            <a:r>
              <a:rPr lang="en-GB" sz="1200" kern="1200" dirty="0">
                <a:solidFill>
                  <a:schemeClr val="tx1"/>
                </a:solidFill>
                <a:latin typeface="Arial" charset="0"/>
                <a:ea typeface="+mn-ea"/>
                <a:cs typeface="+mn-cs"/>
              </a:rPr>
              <a:t> - helper </a:t>
            </a:r>
            <a:r>
              <a:rPr lang="en-GB" sz="1200" kern="1200" dirty="0" err="1">
                <a:solidFill>
                  <a:schemeClr val="tx1"/>
                </a:solidFill>
                <a:latin typeface="Arial" charset="0"/>
                <a:ea typeface="+mn-ea"/>
                <a:cs typeface="+mn-cs"/>
              </a:rPr>
              <a:t>dll</a:t>
            </a:r>
            <a:r>
              <a:rPr lang="en-GB" sz="1200" kern="1200" dirty="0">
                <a:solidFill>
                  <a:schemeClr val="tx1"/>
                </a:solidFill>
                <a:latin typeface="Arial" charset="0"/>
                <a:ea typeface="+mn-ea"/>
                <a:cs typeface="+mn-cs"/>
              </a:rPr>
              <a:t> shared by both </a:t>
            </a:r>
            <a:r>
              <a:rPr lang="en-GB" sz="1200" kern="1200" dirty="0" err="1">
                <a:solidFill>
                  <a:schemeClr val="tx1"/>
                </a:solidFill>
                <a:latin typeface="Arial" charset="0"/>
                <a:ea typeface="+mn-ea"/>
                <a:cs typeface="+mn-cs"/>
              </a:rPr>
              <a:t>acad</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revit</a:t>
            </a:r>
            <a:r>
              <a:rPr lang="en-GB" sz="1200" kern="1200" dirty="0">
                <a:solidFill>
                  <a:schemeClr val="tx1"/>
                </a:solidFill>
                <a:latin typeface="Arial" charset="0"/>
                <a:ea typeface="+mn-ea"/>
                <a:cs typeface="+mn-cs"/>
              </a:rPr>
              <a:t> client</a:t>
            </a:r>
          </a:p>
          <a:p>
            <a:r>
              <a:rPr lang="en-GB" sz="1200" kern="1200" dirty="0" err="1">
                <a:solidFill>
                  <a:schemeClr val="tx1"/>
                </a:solidFill>
                <a:latin typeface="Arial" charset="0"/>
                <a:ea typeface="+mn-ea"/>
                <a:cs typeface="+mn-cs"/>
              </a:rPr>
              <a:t>RSLinkRevitClient</a:t>
            </a:r>
            <a:r>
              <a:rPr lang="en-GB" sz="1200" kern="1200" dirty="0">
                <a:solidFill>
                  <a:schemeClr val="tx1"/>
                </a:solidFill>
                <a:latin typeface="Arial" charset="0"/>
                <a:ea typeface="+mn-ea"/>
                <a:cs typeface="+mn-cs"/>
              </a:rPr>
              <a:t> - command implementations</a:t>
            </a:r>
          </a:p>
          <a:p>
            <a:r>
              <a:rPr lang="en-GB" sz="1200" kern="1200" dirty="0" err="1">
                <a:solidFill>
                  <a:schemeClr val="tx1"/>
                </a:solidFill>
                <a:latin typeface="Arial" charset="0"/>
                <a:ea typeface="+mn-ea"/>
                <a:cs typeface="+mn-cs"/>
              </a:rPr>
              <a:t>RSLinkRevitApp</a:t>
            </a:r>
            <a:r>
              <a:rPr lang="en-GB" sz="1200" kern="1200" dirty="0">
                <a:solidFill>
                  <a:schemeClr val="tx1"/>
                </a:solidFill>
                <a:latin typeface="Arial" charset="0"/>
                <a:ea typeface="+mn-ea"/>
                <a:cs typeface="+mn-cs"/>
              </a:rPr>
              <a:t> - external application</a:t>
            </a:r>
          </a:p>
          <a:p>
            <a:r>
              <a:rPr lang="en-GB" sz="1200" kern="1200" dirty="0" err="1">
                <a:solidFill>
                  <a:schemeClr val="tx1"/>
                </a:solidFill>
                <a:latin typeface="Arial" charset="0"/>
                <a:ea typeface="+mn-ea"/>
                <a:cs typeface="+mn-cs"/>
              </a:rPr>
              <a:t>RSLinkAcadClient</a:t>
            </a:r>
            <a:r>
              <a:rPr lang="en-GB" sz="1200" kern="1200" dirty="0">
                <a:solidFill>
                  <a:schemeClr val="tx1"/>
                </a:solidFill>
                <a:latin typeface="Arial" charset="0"/>
                <a:ea typeface="+mn-ea"/>
                <a:cs typeface="+mn-cs"/>
              </a:rPr>
              <a:t> - AutoCAD client</a:t>
            </a:r>
          </a:p>
          <a:p>
            <a:r>
              <a:rPr lang="en-GB" sz="1200" kern="1200" dirty="0" err="1">
                <a:solidFill>
                  <a:schemeClr val="tx1"/>
                </a:solidFill>
                <a:latin typeface="Arial" charset="0"/>
                <a:ea typeface="+mn-ea"/>
                <a:cs typeface="+mn-cs"/>
              </a:rPr>
              <a:t>RSLinkAcadClientDynProps</a:t>
            </a:r>
            <a:r>
              <a:rPr lang="en-GB" sz="1200" kern="1200" dirty="0">
                <a:solidFill>
                  <a:schemeClr val="tx1"/>
                </a:solidFill>
                <a:latin typeface="Arial" charset="0"/>
                <a:ea typeface="+mn-ea"/>
                <a:cs typeface="+mn-cs"/>
              </a:rPr>
              <a:t> - dynamic Revit properties for AutoCAD objects</a:t>
            </a:r>
          </a:p>
          <a:p>
            <a:r>
              <a:rPr lang="en-GB" sz="1200" kern="1200" dirty="0">
                <a:solidFill>
                  <a:schemeClr val="tx1"/>
                </a:solidFill>
                <a:latin typeface="Arial" charset="0"/>
                <a:ea typeface="+mn-ea"/>
                <a:cs typeface="+mn-cs"/>
              </a:rPr>
              <a:t>Here are possible steps to run the demo:</a:t>
            </a:r>
          </a:p>
          <a:p>
            <a:r>
              <a:rPr lang="en-GB" sz="1200" kern="1200" dirty="0">
                <a:solidFill>
                  <a:schemeClr val="tx1"/>
                </a:solidFill>
                <a:latin typeface="Arial" charset="0"/>
                <a:ea typeface="+mn-ea"/>
                <a:cs typeface="+mn-cs"/>
              </a:rPr>
              <a:t>Set up Revit.ini to load either the client or the external application or both.</a:t>
            </a:r>
          </a:p>
          <a:p>
            <a:r>
              <a:rPr lang="en-GB" sz="1200" kern="1200" dirty="0">
                <a:solidFill>
                  <a:schemeClr val="tx1"/>
                </a:solidFill>
                <a:latin typeface="Arial" charset="0"/>
                <a:ea typeface="+mn-ea"/>
                <a:cs typeface="+mn-cs"/>
              </a:rPr>
              <a:t>Open or create a sample model in Revit Structure.</a:t>
            </a:r>
          </a:p>
          <a:p>
            <a:r>
              <a:rPr lang="en-GB" sz="1200" kern="1200" dirty="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dirty="0">
                <a:solidFill>
                  <a:schemeClr val="tx1"/>
                </a:solidFill>
                <a:latin typeface="Arial" charset="0"/>
                <a:ea typeface="+mn-ea"/>
                <a:cs typeface="+mn-cs"/>
              </a:rPr>
              <a:t>Start up AutoCAD and load the client and the dynamic property application.</a:t>
            </a:r>
          </a:p>
          <a:p>
            <a:r>
              <a:rPr lang="en-GB" sz="1200" kern="1200" dirty="0">
                <a:solidFill>
                  <a:schemeClr val="tx1"/>
                </a:solidFill>
                <a:latin typeface="Arial" charset="0"/>
                <a:ea typeface="+mn-ea"/>
                <a:cs typeface="+mn-cs"/>
              </a:rPr>
              <a:t>This can be achieved automatically by setting up AutoCAD to start in the RVT sample directory and placing an </a:t>
            </a:r>
            <a:r>
              <a:rPr lang="en-GB" sz="1200" kern="1200" dirty="0" err="1">
                <a:solidFill>
                  <a:schemeClr val="tx1"/>
                </a:solidFill>
                <a:latin typeface="Arial" charset="0"/>
                <a:ea typeface="+mn-ea"/>
                <a:cs typeface="+mn-cs"/>
              </a:rPr>
              <a:t>acad.lsp</a:t>
            </a:r>
            <a:r>
              <a:rPr lang="en-GB" sz="1200" kern="1200" dirty="0">
                <a:solidFill>
                  <a:schemeClr val="tx1"/>
                </a:solidFill>
                <a:latin typeface="Arial" charset="0"/>
                <a:ea typeface="+mn-ea"/>
                <a:cs typeface="+mn-cs"/>
              </a:rPr>
              <a:t> file there containing:</a:t>
            </a:r>
          </a:p>
          <a:p>
            <a:r>
              <a:rPr lang="en-GB" sz="1200" kern="1200" dirty="0">
                <a:solidFill>
                  <a:schemeClr val="tx1"/>
                </a:solidFill>
                <a:latin typeface="Arial" charset="0"/>
                <a:ea typeface="+mn-ea"/>
                <a:cs typeface="+mn-cs"/>
              </a:rPr>
              <a:t>(</a:t>
            </a:r>
            <a:r>
              <a:rPr lang="en-GB" sz="1200" kern="1200" dirty="0" err="1">
                <a:solidFill>
                  <a:schemeClr val="tx1"/>
                </a:solidFill>
                <a:latin typeface="Arial" charset="0"/>
                <a:ea typeface="+mn-ea"/>
                <a:cs typeface="+mn-cs"/>
              </a:rPr>
              <a:t>defun</a:t>
            </a:r>
            <a:r>
              <a:rPr lang="en-GB" sz="1200" kern="1200" dirty="0">
                <a:solidFill>
                  <a:schemeClr val="tx1"/>
                </a:solidFill>
                <a:latin typeface="Arial" charset="0"/>
                <a:ea typeface="+mn-ea"/>
                <a:cs typeface="+mn-cs"/>
              </a:rPr>
              <a:t> s::startup()</a:t>
            </a:r>
          </a:p>
          <a:p>
            <a:r>
              <a:rPr lang="en-GB" sz="1200" kern="1200" dirty="0">
                <a:solidFill>
                  <a:schemeClr val="tx1"/>
                </a:solidFill>
                <a:latin typeface="Arial" charset="0"/>
                <a:ea typeface="+mn-ea"/>
                <a:cs typeface="+mn-cs"/>
              </a:rPr>
              <a:t>  (command "_netload" "RSLinkAcadClient.dll")</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nAutoCAD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t>
            </a:r>
            <a:r>
              <a:rPr lang="en-GB" sz="1200" kern="1200" dirty="0">
                <a:solidFill>
                  <a:schemeClr val="tx1"/>
                </a:solidFill>
                <a:latin typeface="Arial" charset="0"/>
                <a:ea typeface="+mn-ea"/>
                <a:cs typeface="+mn-cs"/>
              </a:rPr>
              <a:t> client loaded.")</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arxload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RSLinkAcadClientDynProps.arx</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nAutoCAD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t>
            </a:r>
            <a:r>
              <a:rPr lang="en-GB" sz="1200" kern="1200" dirty="0">
                <a:solidFill>
                  <a:schemeClr val="tx1"/>
                </a:solidFill>
                <a:latin typeface="Arial" charset="0"/>
                <a:ea typeface="+mn-ea"/>
                <a:cs typeface="+mn-cs"/>
              </a:rPr>
              <a:t> dynamic properties loaded.")</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If it does not load automatically, you can load it manually by calling</a:t>
            </a:r>
          </a:p>
          <a:p>
            <a:r>
              <a:rPr lang="en-GB" sz="1200" kern="1200" dirty="0">
                <a:solidFill>
                  <a:schemeClr val="tx1"/>
                </a:solidFill>
                <a:latin typeface="Arial" charset="0"/>
                <a:ea typeface="+mn-ea"/>
                <a:cs typeface="+mn-cs"/>
              </a:rPr>
              <a:t>(load "C:/a/j/adn/revit/rst_api/RVT/acad.lsp")</a:t>
            </a:r>
          </a:p>
          <a:p>
            <a:r>
              <a:rPr lang="en-GB" sz="1200" kern="1200" dirty="0">
                <a:solidFill>
                  <a:schemeClr val="tx1"/>
                </a:solidFill>
                <a:latin typeface="Arial" charset="0"/>
                <a:ea typeface="+mn-ea"/>
                <a:cs typeface="+mn-cs"/>
              </a:rPr>
              <a:t>with the appropriate full path, and then call</a:t>
            </a:r>
          </a:p>
          <a:p>
            <a:r>
              <a:rPr lang="en-GB" sz="1200" kern="1200" dirty="0">
                <a:solidFill>
                  <a:schemeClr val="tx1"/>
                </a:solidFill>
                <a:latin typeface="Arial" charset="0"/>
                <a:ea typeface="+mn-ea"/>
                <a:cs typeface="+mn-cs"/>
              </a:rPr>
              <a:t>(s::</a:t>
            </a:r>
            <a:r>
              <a:rPr lang="en-GB" sz="1200" kern="1200" dirty="0" err="1">
                <a:solidFill>
                  <a:schemeClr val="tx1"/>
                </a:solidFill>
                <a:latin typeface="Arial" charset="0"/>
                <a:ea typeface="+mn-ea"/>
                <a:cs typeface="+mn-cs"/>
              </a:rPr>
              <a:t>startup</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The commands defined by the AutoCAD client are </a:t>
            </a:r>
            <a:r>
              <a:rPr lang="en-GB" sz="1200" kern="1200" dirty="0" err="1">
                <a:solidFill>
                  <a:schemeClr val="tx1"/>
                </a:solidFill>
                <a:latin typeface="Arial" charset="0"/>
                <a:ea typeface="+mn-ea"/>
                <a:cs typeface="+mn-cs"/>
              </a:rPr>
              <a:t>RSImport</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RSExport</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Use </a:t>
            </a:r>
            <a:r>
              <a:rPr lang="en-GB" sz="1200" kern="1200" dirty="0" err="1">
                <a:solidFill>
                  <a:schemeClr val="tx1"/>
                </a:solidFill>
                <a:latin typeface="Arial" charset="0"/>
                <a:ea typeface="+mn-ea"/>
                <a:cs typeface="+mn-cs"/>
              </a:rPr>
              <a:t>RSImport</a:t>
            </a:r>
            <a:r>
              <a:rPr lang="en-GB" sz="1200" kern="1200" dirty="0">
                <a:solidFill>
                  <a:schemeClr val="tx1"/>
                </a:solidFill>
                <a:latin typeface="Arial" charset="0"/>
                <a:ea typeface="+mn-ea"/>
                <a:cs typeface="+mn-cs"/>
              </a:rPr>
              <a:t> to load the xml file just exported from Revit.</a:t>
            </a:r>
          </a:p>
          <a:p>
            <a:r>
              <a:rPr lang="en-GB" sz="1200" kern="1200" dirty="0">
                <a:solidFill>
                  <a:schemeClr val="tx1"/>
                </a:solidFill>
                <a:latin typeface="Arial" charset="0"/>
                <a:ea typeface="+mn-ea"/>
                <a:cs typeface="+mn-cs"/>
              </a:rPr>
              <a:t>Modify some cross sections in the model using the OPM, simulating modifications made by the A&amp;D application, and optionally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 to add some new elements.</a:t>
            </a:r>
          </a:p>
          <a:p>
            <a:r>
              <a:rPr lang="en-GB" sz="1200" kern="1200" dirty="0">
                <a:solidFill>
                  <a:schemeClr val="tx1"/>
                </a:solidFill>
                <a:latin typeface="Arial" charset="0"/>
                <a:ea typeface="+mn-ea"/>
                <a:cs typeface="+mn-cs"/>
              </a:rPr>
              <a:t>Use </a:t>
            </a:r>
            <a:r>
              <a:rPr lang="en-GB" sz="1200" kern="1200" dirty="0" err="1">
                <a:solidFill>
                  <a:schemeClr val="tx1"/>
                </a:solidFill>
                <a:latin typeface="Arial" charset="0"/>
                <a:ea typeface="+mn-ea"/>
                <a:cs typeface="+mn-cs"/>
              </a:rPr>
              <a:t>RSExport</a:t>
            </a:r>
            <a:r>
              <a:rPr lang="en-GB" sz="1200" kern="1200" dirty="0">
                <a:solidFill>
                  <a:schemeClr val="tx1"/>
                </a:solidFill>
                <a:latin typeface="Arial" charset="0"/>
                <a:ea typeface="+mn-ea"/>
                <a:cs typeface="+mn-cs"/>
              </a:rPr>
              <a: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70</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71</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72</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73</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74</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75</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11</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11</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77</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a:solidFill>
                  <a:schemeClr val="tx1"/>
                </a:solidFill>
                <a:latin typeface="Arial" charset="0"/>
                <a:ea typeface="+mn-ea"/>
                <a:cs typeface="+mn-cs"/>
              </a:rPr>
              <a:t> Millennium is an analysis software by Robobat, which is recently acquired by Autodesk.</a:t>
            </a:r>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79</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80</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80</a:t>
            </a:fld>
            <a:endParaRPr lang="en-US" sz="1200" dirty="0">
              <a:solidFill>
                <a:schemeClr val="tx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81</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detailing. The underlined topics are new or updated in Revit</a:t>
            </a:r>
            <a:r>
              <a:rPr lang="en-GB" sz="1200" kern="1200" baseline="0" dirty="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82</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a:solidFill>
                <a:schemeClr val="tx1"/>
              </a:solidFill>
              <a:latin typeface="Arial" charset="0"/>
              <a:ea typeface="+mn-ea"/>
              <a:cs typeface="+mn-cs"/>
            </a:endParaRPr>
          </a:p>
          <a:p>
            <a:pPr eaLnBrk="1" hangingPunct="1"/>
            <a:r>
              <a:rPr lang="en-US" dirty="0"/>
              <a:t>[MH] This sample shows how to create Rebar in concrete element (Beam or Column) which does not have any reinforcement. The method</a:t>
            </a:r>
            <a:r>
              <a:rPr lang="en-US" baseline="0" dirty="0"/>
              <a:t> used to create Rebar, </a:t>
            </a:r>
            <a:r>
              <a:rPr lang="en-US" baseline="0" dirty="0" err="1"/>
              <a:t>Create.NewRebar</a:t>
            </a:r>
            <a:r>
              <a:rPr lang="en-US" baseline="0" dirty="0"/>
              <a:t>, has been changed in 2009.  The first argument </a:t>
            </a:r>
            <a:r>
              <a:rPr lang="en-US" dirty="0" err="1"/>
              <a:t>RebarStyle.Standard</a:t>
            </a:r>
            <a:r>
              <a:rPr lang="en-US" baseline="0" dirty="0"/>
              <a:t> is an enumeration value – you can choose either standard/</a:t>
            </a:r>
            <a:r>
              <a:rPr lang="en-US" baseline="0" dirty="0" err="1"/>
              <a:t>stirrupTie</a:t>
            </a:r>
            <a:r>
              <a:rPr lang="en-US" baseline="0" dirty="0"/>
              <a:t> (</a:t>
            </a:r>
            <a:r>
              <a:rPr lang="en-US" dirty="0"/>
              <a:t>stirrup or tie bar). The style affects the bend radius and the set of allowable hooks. It also affects the rebar instance auto-constraining behavior. … </a:t>
            </a:r>
          </a:p>
          <a:p>
            <a:pPr eaLnBrk="1" hangingPunct="1"/>
            <a:endParaRPr lang="en-US" dirty="0"/>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83</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84</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a:t>This is demonstrated by the sample Reinforcement. The sample can create rebar for both beam and column.</a:t>
            </a:r>
          </a:p>
          <a:p>
            <a:pPr marL="228600" indent="-228600" eaLnBrk="1" hangingPunct="1"/>
            <a:r>
              <a:rPr lang="en-US" dirty="0"/>
              <a:t>Register the command:</a:t>
            </a:r>
          </a:p>
          <a:p>
            <a:pPr marL="228600" indent="-228600" eaLnBrk="1" hangingPunct="1"/>
            <a:endParaRPr lang="en-US" dirty="0"/>
          </a:p>
          <a:p>
            <a:pPr marL="228600" indent="-228600" eaLnBrk="1" hangingPunct="1"/>
            <a:r>
              <a:rPr lang="en-US" dirty="0"/>
              <a:t>[ExternalCommands]</a:t>
            </a:r>
          </a:p>
          <a:p>
            <a:pPr marL="228600" indent="-228600" eaLnBrk="1" hangingPunct="1"/>
            <a:r>
              <a:rPr lang="en-US" dirty="0"/>
              <a:t>ECCount = 	16</a:t>
            </a:r>
          </a:p>
          <a:p>
            <a:pPr marL="228600" indent="-228600" eaLnBrk="1" hangingPunct="1"/>
            <a:r>
              <a:rPr lang="en-US" noProof="1"/>
              <a:t>ECName16=Rebar - Reinforcement</a:t>
            </a:r>
          </a:p>
          <a:p>
            <a:pPr marL="228600" indent="-228600" eaLnBrk="1" hangingPunct="1"/>
            <a:r>
              <a:rPr lang="en-US" noProof="1"/>
              <a:t>ECClassName16 = Revit.SDK.Samples.Reinforcement.CS.Command</a:t>
            </a:r>
          </a:p>
          <a:p>
            <a:pPr marL="228600" indent="-228600" eaLnBrk="1" hangingPunct="1"/>
            <a:r>
              <a:rPr lang="en-US" noProof="1"/>
              <a:t>ECAssembly16 = C:\a\lib\revit\2022\sdk\Samples\Reinforcement\CS\bin\Debug\Reinforcement.dll</a:t>
            </a:r>
          </a:p>
          <a:p>
            <a:pPr marL="228600" indent="-228600" eaLnBrk="1" hangingPunct="1"/>
            <a:r>
              <a:rPr lang="en-US" noProof="1"/>
              <a:t>ECDescription16 = Create bar set in a selected concrete element (beam or column) that does not have any reinforcement.</a:t>
            </a:r>
          </a:p>
          <a:p>
            <a:pPr marL="228600" indent="-228600" eaLnBrk="1" hangingPunct="1"/>
            <a:endParaRPr lang="en-US" altLang="zh-CN" dirty="0"/>
          </a:p>
          <a:p>
            <a:pPr marL="228600" indent="-228600" eaLnBrk="1" hangingPunct="1"/>
            <a:r>
              <a:rPr lang="en-US" altLang="zh-CN" dirty="0"/>
              <a:t>Draw a Concrete Beam or Column elements without any reinforcement and select it. </a:t>
            </a:r>
          </a:p>
          <a:p>
            <a:pPr marL="228600" indent="-228600" eaLnBrk="1" hangingPunct="1"/>
            <a:r>
              <a:rPr lang="en-US" altLang="zh-CN" dirty="0"/>
              <a:t>Please make sure the beam or column section size is big enough, e.g. for column it can be 24x32.</a:t>
            </a:r>
          </a:p>
          <a:p>
            <a:pPr marL="228600" indent="-228600" eaLnBrk="1" hangingPunct="1"/>
            <a:r>
              <a:rPr lang="en-US" altLang="zh-CN" dirty="0"/>
              <a:t>Run the command.</a:t>
            </a:r>
          </a:p>
          <a:p>
            <a:pPr marL="228600" indent="-228600" eaLnBrk="1" hangingPunct="1"/>
            <a:r>
              <a:rPr lang="en-US" altLang="zh-CN" dirty="0"/>
              <a:t>Set the parameters for the rebar in the pop up dialog.</a:t>
            </a:r>
          </a:p>
          <a:p>
            <a:pPr marL="228600" indent="-228600" eaLnBrk="1" hangingPunct="1"/>
            <a:r>
              <a:rPr lang="en-US" altLang="zh-CN" dirty="0"/>
              <a:t>Click Ok, Rebar for the selected element (Beam or Column) will be created.</a:t>
            </a:r>
          </a:p>
          <a:p>
            <a:pPr marL="228600" indent="-228600" eaLnBrk="1" hangingPunct="1"/>
            <a:r>
              <a:rPr lang="en-US" dirty="0"/>
              <a:t>If you want to debug, this can be done from SDKSamples10.0.sln.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85</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dirty="0" err="1"/>
              <a:t>RebarHostData</a:t>
            </a:r>
            <a:r>
              <a:rPr lang="en-US" dirty="0"/>
              <a:t> and </a:t>
            </a:r>
            <a:r>
              <a:rPr lang="en-US" dirty="0" err="1"/>
              <a:t>RebarCoverType</a:t>
            </a:r>
            <a:r>
              <a:rPr lang="en-US" dirty="0"/>
              <a:t>: Clear cover is now associated with individual faces of valid rebar hosts. Access to the cover settings of a host is through the </a:t>
            </a:r>
            <a:r>
              <a:rPr lang="en-US" sz="1200" kern="1200" dirty="0" err="1">
                <a:solidFill>
                  <a:schemeClr val="tx1"/>
                </a:solidFill>
                <a:latin typeface="Arial" charset="0"/>
                <a:ea typeface="+mn-ea"/>
                <a:cs typeface="+mn-cs"/>
              </a:rPr>
              <a:t>Autodesk.Revit.DB.Structure.RebarHostData</a:t>
            </a:r>
            <a:r>
              <a:rPr lang="en-US" sz="1200" kern="1200" dirty="0">
                <a:solidFill>
                  <a:schemeClr val="tx1"/>
                </a:solidFill>
                <a:latin typeface="Arial" charset="0"/>
                <a:ea typeface="+mn-ea"/>
                <a:cs typeface="+mn-cs"/>
              </a:rPr>
              <a:t> </a:t>
            </a:r>
            <a:r>
              <a:rPr lang="en-US" dirty="0"/>
              <a:t>object. A simpler, less powerful mechanism for accessing the same settings is provided through parameters. Cover is defined by a named offset distance, modeled as an element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Autodesk.Revit.DB.Structure.RebarCoverType</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12</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12</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The focus that we have for RST is on the design part only where we do modeling for drawings and analysis. We do not do analysis.</a:t>
            </a:r>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87</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a:hlinkClick r:id="rId3" action="ppaction://hlinkfile"/>
              </a:rPr>
              <a:t>ExternalDefinition</a:t>
            </a:r>
            <a:br>
              <a:rPr lang="en-US" dirty="0"/>
            </a:br>
            <a:r>
              <a:rPr lang="en-US" dirty="0"/>
              <a:t>The parameter. To obtain this object, the following calls are required: </a:t>
            </a:r>
            <a:r>
              <a:rPr lang="en-US" dirty="0" err="1"/>
              <a:t>Application.OpenSharedParameterFile</a:t>
            </a:r>
            <a:r>
              <a:rPr lang="en-US" dirty="0"/>
              <a:t>(); </a:t>
            </a:r>
            <a:r>
              <a:rPr lang="en-US" dirty="0" err="1"/>
              <a:t>Parameters.DefinitionFile.Groups.get_Item</a:t>
            </a:r>
            <a:r>
              <a:rPr lang="en-US" dirty="0"/>
              <a:t>() or .create(); and </a:t>
            </a:r>
            <a:r>
              <a:rPr lang="en-US" dirty="0" err="1"/>
              <a:t>Parameters.DefinitionGroup.Definitions.get_Item</a:t>
            </a:r>
            <a:r>
              <a:rPr lang="en-US" dirty="0"/>
              <a:t>() or .</a:t>
            </a:r>
            <a:r>
              <a:rPr lang="en-US"/>
              <a:t>create().</a:t>
            </a:r>
            <a:endParaRPr lang="en-US"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89</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We can use the Revit SDK sample </a:t>
            </a:r>
            <a:r>
              <a:rPr lang="en-GB" sz="1200" kern="1200" dirty="0" err="1">
                <a:solidFill>
                  <a:schemeClr val="tx1"/>
                </a:solidFill>
                <a:latin typeface="Arial" charset="0"/>
                <a:ea typeface="+mn-ea"/>
                <a:cs typeface="+mn-cs"/>
              </a:rPr>
              <a:t>NewPathReinforcement</a:t>
            </a:r>
            <a:r>
              <a:rPr lang="en-GB" sz="1200" kern="1200" dirty="0">
                <a:solidFill>
                  <a:schemeClr val="tx1"/>
                </a:solidFill>
                <a:latin typeface="Arial" charset="0"/>
                <a:ea typeface="+mn-ea"/>
                <a:cs typeface="+mn-cs"/>
              </a:rPr>
              <a:t> to demonstrate how to create a new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element through the API.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host is a floor or a wall. The method used is </a:t>
            </a:r>
          </a:p>
          <a:p>
            <a:r>
              <a:rPr lang="en-GB" sz="1200" kern="1200" dirty="0" err="1">
                <a:solidFill>
                  <a:schemeClr val="tx1"/>
                </a:solidFill>
                <a:latin typeface="Arial" charset="0"/>
                <a:ea typeface="+mn-ea"/>
                <a:cs typeface="+mn-cs"/>
              </a:rPr>
              <a:t>PathReinforcement.Create</a:t>
            </a:r>
            <a:r>
              <a:rPr lang="en-GB" sz="1200" kern="1200" dirty="0">
                <a:solidFill>
                  <a:schemeClr val="tx1"/>
                </a:solidFill>
                <a:latin typeface="Arial" charset="0"/>
                <a:ea typeface="+mn-ea"/>
                <a:cs typeface="+mn-cs"/>
              </a:rPr>
              <a:t>( Document </a:t>
            </a:r>
            <a:r>
              <a:rPr lang="en-GB" sz="1200" kern="1200" dirty="0" err="1">
                <a:solidFill>
                  <a:schemeClr val="tx1"/>
                </a:solidFill>
                <a:latin typeface="Arial" charset="0"/>
                <a:ea typeface="+mn-ea"/>
                <a:cs typeface="+mn-cs"/>
              </a:rPr>
              <a:t>document</a:t>
            </a:r>
            <a:r>
              <a:rPr lang="en-GB" sz="1200" kern="1200" dirty="0">
                <a:solidFill>
                  <a:schemeClr val="tx1"/>
                </a:solidFill>
                <a:latin typeface="Arial" charset="0"/>
                <a:ea typeface="+mn-ea"/>
                <a:cs typeface="+mn-cs"/>
              </a:rPr>
              <a:t>, Element </a:t>
            </a:r>
            <a:r>
              <a:rPr lang="en-GB" sz="1200" kern="1200" dirty="0" err="1">
                <a:solidFill>
                  <a:schemeClr val="tx1"/>
                </a:solidFill>
                <a:latin typeface="Arial" charset="0"/>
                <a:ea typeface="+mn-ea"/>
                <a:cs typeface="+mn-cs"/>
              </a:rPr>
              <a:t>hostElement</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IList</a:t>
            </a:r>
            <a:r>
              <a:rPr lang="en-GB" sz="1200" kern="1200" dirty="0">
                <a:solidFill>
                  <a:schemeClr val="tx1"/>
                </a:solidFill>
                <a:latin typeface="Arial" charset="0"/>
                <a:ea typeface="+mn-ea"/>
                <a:cs typeface="+mn-cs"/>
              </a:rPr>
              <a:t>&lt;Curve&gt;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bool flip,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pathReinforcementTypeId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rebarBarTypeId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startRebarHookTypeId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endRebarHookTypeId</a:t>
            </a:r>
            <a:r>
              <a:rPr lang="en-GB" sz="1200" kern="1200" dirty="0">
                <a:solidFill>
                  <a:schemeClr val="tx1"/>
                </a:solidFill>
                <a:latin typeface="Arial" charset="0"/>
                <a:ea typeface="+mn-ea"/>
                <a:cs typeface="+mn-cs"/>
              </a:rPr>
              <a:t> );</a:t>
            </a:r>
          </a:p>
          <a:p>
            <a:r>
              <a:rPr lang="en-GB" sz="1200" kern="1200" dirty="0">
                <a:solidFill>
                  <a:schemeClr val="tx1"/>
                </a:solidFill>
                <a:latin typeface="Arial" charset="0"/>
                <a:ea typeface="+mn-ea"/>
                <a:cs typeface="+mn-cs"/>
              </a:rPr>
              <a:t>We can use </a:t>
            </a:r>
            <a:r>
              <a:rPr lang="en-GB" sz="1200" kern="1200" dirty="0" err="1">
                <a:solidFill>
                  <a:schemeClr val="tx1"/>
                </a:solidFill>
                <a:latin typeface="Arial" charset="0"/>
                <a:ea typeface="+mn-ea"/>
                <a:cs typeface="+mn-cs"/>
              </a:rPr>
              <a:t>PathReinforcementType.Create</a:t>
            </a:r>
            <a:r>
              <a:rPr lang="en-GB" sz="1200" kern="1200" dirty="0">
                <a:solidFill>
                  <a:schemeClr val="tx1"/>
                </a:solidFill>
                <a:latin typeface="Arial" charset="0"/>
                <a:ea typeface="+mn-ea"/>
                <a:cs typeface="+mn-cs"/>
              </a:rPr>
              <a:t>() method to create a  </a:t>
            </a:r>
            <a:r>
              <a:rPr lang="en-GB" sz="1200" kern="1200" dirty="0" err="1">
                <a:solidFill>
                  <a:schemeClr val="tx1"/>
                </a:solidFill>
                <a:latin typeface="Arial" charset="0"/>
                <a:ea typeface="+mn-ea"/>
                <a:cs typeface="+mn-cs"/>
              </a:rPr>
              <a:t>PathReinforcementType</a:t>
            </a:r>
            <a:r>
              <a:rPr lang="en-GB" sz="1200" kern="1200" dirty="0">
                <a:solidFill>
                  <a:schemeClr val="tx1"/>
                </a:solidFill>
                <a:latin typeface="Arial" charset="0"/>
                <a:ea typeface="+mn-ea"/>
                <a:cs typeface="+mn-cs"/>
              </a:rPr>
              <a:t> if there is none in current document. The Element argument is the host of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The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stores its path. The Boolean value indicates which side of the path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is located on.</a:t>
            </a:r>
          </a:p>
          <a:p>
            <a:r>
              <a:rPr lang="en-GB" sz="1200" kern="1200" dirty="0">
                <a:solidFill>
                  <a:schemeClr val="tx1"/>
                </a:solidFill>
                <a:latin typeface="Arial" charset="0"/>
                <a:ea typeface="+mn-ea"/>
                <a:cs typeface="+mn-cs"/>
              </a:rPr>
              <a:t>To run the sample, draw a Structure wall or slab, select it, and run this command. Draw the path of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want to create. You can click right mouse button to finish drawing. Click the “Preview” button to preview the path reinforcement to be created. Select or unselect the “Flip” check box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on the left or right side of the path. Click the “Create” button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can clean and redraw the sketch of the path using the “Clean” button. Here is the central code snippet given an array of points defining the path.</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90</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All the generic data extraction and debugging utilities such as </a:t>
            </a:r>
            <a:r>
              <a:rPr lang="en-GB" sz="1200" kern="1200" dirty="0" err="1">
                <a:solidFill>
                  <a:schemeClr val="tx1"/>
                </a:solidFill>
                <a:latin typeface="Arial" charset="0"/>
                <a:ea typeface="+mn-ea"/>
                <a:cs typeface="+mn-cs"/>
              </a:rPr>
              <a:t>RvtMgdDbg</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can be used to read parameters and other information from a rebar element. </a:t>
            </a:r>
          </a:p>
          <a:p>
            <a:r>
              <a:rPr lang="en-GB" sz="1200" kern="1200" dirty="0">
                <a:solidFill>
                  <a:schemeClr val="tx1"/>
                </a:solidFill>
                <a:latin typeface="Arial" charset="0"/>
                <a:ea typeface="+mn-ea"/>
                <a:cs typeface="+mn-cs"/>
              </a:rPr>
              <a:t>In addition, the Revit SDK sample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shows how to use the API to display and modify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parameters. We have expanded the sample to list rebar elements and their parameters as well in a separate command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The enhanced sample is included in the presentation material. </a:t>
            </a:r>
          </a:p>
          <a:p>
            <a:r>
              <a:rPr lang="en-GB" sz="1200" kern="1200" dirty="0">
                <a:solidFill>
                  <a:schemeClr val="tx1"/>
                </a:solidFill>
                <a:latin typeface="Arial" charset="0"/>
                <a:ea typeface="+mn-ea"/>
                <a:cs typeface="+mn-cs"/>
              </a:rPr>
              <a:t>Another sample for extracting rebar information is the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sample. It shows how to find all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in the project, display their properties in a </a:t>
            </a:r>
            <a:r>
              <a:rPr lang="en-GB" sz="1200" kern="1200" dirty="0" err="1">
                <a:solidFill>
                  <a:schemeClr val="tx1"/>
                </a:solidFill>
                <a:latin typeface="Arial" charset="0"/>
                <a:ea typeface="+mn-ea"/>
                <a:cs typeface="+mn-cs"/>
              </a:rPr>
              <a:t>DataGridView</a:t>
            </a:r>
            <a:r>
              <a:rPr lang="en-GB" sz="1200" kern="1200" dirty="0">
                <a:solidFill>
                  <a:schemeClr val="tx1"/>
                </a:solidFill>
                <a:latin typeface="Arial" charset="0"/>
                <a:ea typeface="+mn-ea"/>
                <a:cs typeface="+mn-cs"/>
              </a:rPr>
              <a:t>, and export their parameter information to an external comma delimited *.csv file. </a:t>
            </a:r>
            <a:r>
              <a:rPr lang="en-GB" sz="1200" kern="1200" dirty="0" err="1">
                <a:solidFill>
                  <a:schemeClr val="tx1"/>
                </a:solidFill>
                <a:latin typeface="Arial" charset="0"/>
                <a:ea typeface="+mn-ea"/>
                <a:cs typeface="+mn-cs"/>
              </a:rPr>
              <a:t>BarDescription</a:t>
            </a:r>
            <a:r>
              <a:rPr lang="en-GB" sz="1200" kern="1200" dirty="0">
                <a:solidFill>
                  <a:schemeClr val="tx1"/>
                </a:solidFill>
                <a:latin typeface="Arial" charset="0"/>
                <a:ea typeface="+mn-ea"/>
                <a:cs typeface="+mn-cs"/>
              </a:rPr>
              <a:t> is a property of an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 so some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elements should be drawn first.</a:t>
            </a:r>
          </a:p>
          <a:p>
            <a:r>
              <a:rPr lang="en-GB" sz="1200" kern="1200" dirty="0">
                <a:solidFill>
                  <a:schemeClr val="tx1"/>
                </a:solidFill>
                <a:latin typeface="Arial" charset="0"/>
                <a:ea typeface="+mn-ea"/>
                <a:cs typeface="+mn-cs"/>
              </a:rPr>
              <a:t>Some rebar information is accessible through built-in parameters and can be determined using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some is accessible only through hard-coded localised parameter names. The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sample only works with floor or wall area reinforcements, not with rebar. Not all rebar parameters are accessible as built-in parameters. We can however retrieve almost all necessary information with its instance parameters, hence the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enhancement.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91</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a:t>Register the command:</a:t>
            </a:r>
          </a:p>
          <a:p>
            <a:pPr marL="228600" indent="-228600" eaLnBrk="1" hangingPunct="1"/>
            <a:endParaRPr lang="en-US"/>
          </a:p>
          <a:p>
            <a:pPr marL="228600" indent="-228600" eaLnBrk="1" hangingPunct="1"/>
            <a:r>
              <a:rPr lang="en-US"/>
              <a:t>[ExternalCommands]</a:t>
            </a:r>
          </a:p>
          <a:p>
            <a:pPr marL="228600" indent="-228600" eaLnBrk="1" hangingPunct="1"/>
            <a:r>
              <a:rPr lang="en-US"/>
              <a:t>ECName32 = RebarParas</a:t>
            </a:r>
          </a:p>
          <a:p>
            <a:pPr marL="228600" indent="-228600" eaLnBrk="1" hangingPunct="1"/>
            <a:r>
              <a:rPr lang="en-US"/>
              <a:t>ECClassName32 = Revit.SDK.Samples.AreaReinParameters.CS.RebarParas</a:t>
            </a:r>
          </a:p>
          <a:p>
            <a:pPr marL="228600" indent="-228600" eaLnBrk="1" hangingPunct="1"/>
            <a:r>
              <a:rPr lang="en-US"/>
              <a:t>ECAssembly32 = C:\Revit\SDK\Samples\AreaReinParameters\CS\bin\Debug\AreaReinParameters.dll</a:t>
            </a:r>
          </a:p>
          <a:p>
            <a:pPr marL="228600" indent="-228600" eaLnBrk="1" hangingPunct="1"/>
            <a:r>
              <a:rPr lang="en-US"/>
              <a:t>ECDescription32 = Show parameters of a rebar</a:t>
            </a:r>
          </a:p>
          <a:p>
            <a:pPr marL="228600" indent="-228600" eaLnBrk="1" hangingPunct="1"/>
            <a:endParaRPr lang="en-US"/>
          </a:p>
          <a:p>
            <a:pPr marL="228600" indent="-228600" eaLnBrk="1" hangingPunct="1"/>
            <a:r>
              <a:rPr lang="en-US"/>
              <a:t>Select a rebar.</a:t>
            </a:r>
          </a:p>
          <a:p>
            <a:pPr marL="228600" indent="-228600" eaLnBrk="1" hangingPunct="1"/>
            <a:r>
              <a:rPr lang="en-US"/>
              <a:t>Run this command.</a:t>
            </a:r>
          </a:p>
          <a:p>
            <a:pPr marL="228600" indent="-228600"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93</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95</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96</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a:solidFill>
                  <a:schemeClr val="tx1"/>
                </a:solidFill>
                <a:latin typeface="Arial" charset="0"/>
                <a:ea typeface="+mn-ea"/>
                <a:cs typeface="+mn-cs"/>
              </a:rPr>
              <a:t>The Revit SDK sample CreateViewSection d</a:t>
            </a:r>
            <a:r>
              <a:rPr lang="en-GB" sz="1200" kern="120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a:solidFill>
                  <a:schemeClr val="tx1"/>
                </a:solidFill>
                <a:latin typeface="Arial" charset="0"/>
                <a:ea typeface="+mn-ea"/>
                <a:cs typeface="+mn-cs"/>
              </a:rPr>
              <a:t>Create the section view using the BoundingBoxXYZ.</a:t>
            </a:r>
          </a:p>
          <a:p>
            <a:r>
              <a:rPr lang="en-GB" sz="1200" kern="120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97</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dirty="0"/>
              <a:t>Use the Revit SDK sample </a:t>
            </a:r>
            <a:r>
              <a:rPr lang="en-US" dirty="0" err="1"/>
              <a:t>CreateViewSection</a:t>
            </a:r>
            <a:r>
              <a:rPr lang="en-US" dirty="0"/>
              <a:t> to demonstrate this.</a:t>
            </a:r>
          </a:p>
          <a:p>
            <a:pPr marL="228600" indent="-228600" eaLnBrk="1" hangingPunct="1"/>
            <a:r>
              <a:rPr lang="en-US" dirty="0"/>
              <a:t>Register the command:</a:t>
            </a:r>
          </a:p>
          <a:p>
            <a:pPr marL="228600" indent="-228600" eaLnBrk="1" hangingPunct="1"/>
            <a:r>
              <a:rPr lang="en-US" noProof="1"/>
              <a:t>ECName19=Rebar - CreateViewSection</a:t>
            </a:r>
          </a:p>
          <a:p>
            <a:pPr marL="228600" indent="-228600" eaLnBrk="1" hangingPunct="1"/>
            <a:r>
              <a:rPr lang="en-US" noProof="1"/>
              <a:t>ECClassName19=Revit.SDK.Samples.CreateViewSection.CS.Command</a:t>
            </a:r>
          </a:p>
          <a:p>
            <a:pPr marL="228600" indent="-228600" eaLnBrk="1" hangingPunct="1"/>
            <a:r>
              <a:rPr lang="en-US" noProof="1"/>
              <a:t>ECAssembly19=C:\a\lib\revit\2022\sdk\Samples\CreateViewSection\CS\bin\Debug\CreateViewSection.dll</a:t>
            </a:r>
          </a:p>
          <a:p>
            <a:pPr marL="228600" indent="-228600" eaLnBrk="1" hangingPunct="1"/>
            <a:r>
              <a:rPr lang="en-US" noProof="1"/>
              <a:t>ECDescription19=Create a section view across the mid point of the selected wall, floor or beam</a:t>
            </a:r>
          </a:p>
          <a:p>
            <a:pPr marL="228600" indent="-228600" eaLnBrk="1" hangingPunct="1"/>
            <a:r>
              <a:rPr lang="en-US" altLang="ja-JP" dirty="0"/>
              <a:t>Launch </a:t>
            </a:r>
            <a:r>
              <a:rPr lang="en-US" altLang="zh-CN"/>
              <a:t>Revit 2022.</a:t>
            </a:r>
            <a:endParaRPr lang="en-US" altLang="zh-CN" dirty="0"/>
          </a:p>
          <a:p>
            <a:pPr marL="228600" indent="-228600" eaLnBrk="1" hangingPunct="1"/>
            <a:r>
              <a:rPr lang="en-US" altLang="zh-CN" dirty="0"/>
              <a:t>Open the project </a:t>
            </a:r>
            <a:r>
              <a:rPr lang="en-US" altLang="zh-CN" dirty="0" err="1"/>
              <a:t>Rebar.rvt</a:t>
            </a:r>
            <a:r>
              <a:rPr lang="en-US" altLang="zh-CN" dirty="0"/>
              <a:t>.</a:t>
            </a:r>
          </a:p>
          <a:p>
            <a:pPr marL="228600" indent="-228600" eaLnBrk="1" hangingPunct="1"/>
            <a:r>
              <a:rPr lang="en-US" altLang="zh-CN" dirty="0"/>
              <a:t>Select a beam or column with rebar.</a:t>
            </a:r>
          </a:p>
          <a:p>
            <a:pPr marL="228600" indent="-228600" eaLnBrk="1" hangingPunct="1"/>
            <a:r>
              <a:rPr lang="en-US" altLang="zh-CN" dirty="0"/>
              <a:t>Execute the external command.</a:t>
            </a:r>
          </a:p>
          <a:p>
            <a:pPr marL="228600" indent="-228600" eaLnBrk="1" hangingPunct="1"/>
            <a:r>
              <a:rPr lang="en-US" altLang="zh-CN" dirty="0"/>
              <a:t>Note that a new section view is added to the detail views in the project explorer.</a:t>
            </a:r>
            <a:endParaRPr lang="en-US" dirty="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98</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US" sz="1200" dirty="0" err="1">
                <a:solidFill>
                  <a:srgbClr val="0070C0"/>
                </a:solidFill>
              </a:rPr>
              <a:t>ViewDrafting.Create</a:t>
            </a:r>
            <a:r>
              <a:rPr lang="en-US" sz="1200" dirty="0">
                <a:solidFill>
                  <a:srgbClr val="0070C0"/>
                </a:solidFill>
              </a:rPr>
              <a:t>() </a:t>
            </a:r>
            <a:r>
              <a:rPr lang="en-GB" sz="1200" kern="1200" dirty="0">
                <a:solidFill>
                  <a:schemeClr val="tx1"/>
                </a:solidFill>
                <a:latin typeface="Arial" charset="0"/>
                <a:ea typeface="+mn-ea"/>
                <a:cs typeface="+mn-cs"/>
              </a:rPr>
              <a:t>method takes 2 parameters. We have added a second external command </a:t>
            </a:r>
            <a:r>
              <a:rPr lang="en-GB" sz="1200" kern="1200" dirty="0" err="1">
                <a:solidFill>
                  <a:schemeClr val="tx1"/>
                </a:solidFill>
                <a:latin typeface="Arial" charset="0"/>
                <a:ea typeface="+mn-ea"/>
                <a:cs typeface="+mn-cs"/>
              </a:rPr>
              <a:t>CreateDraftingView</a:t>
            </a:r>
            <a:r>
              <a:rPr lang="en-GB" sz="1200" kern="1200" dirty="0">
                <a:solidFill>
                  <a:schemeClr val="tx1"/>
                </a:solidFill>
                <a:latin typeface="Arial" charset="0"/>
                <a:ea typeface="+mn-ea"/>
                <a:cs typeface="+mn-cs"/>
              </a:rPr>
              <a:t> to the </a:t>
            </a:r>
            <a:r>
              <a:rPr lang="en-US" sz="1200" kern="1200" dirty="0">
                <a:solidFill>
                  <a:schemeClr val="tx1"/>
                </a:solidFill>
                <a:latin typeface="Arial" charset="0"/>
                <a:ea typeface="+mn-ea"/>
                <a:cs typeface="+mn-cs"/>
              </a:rPr>
              <a:t>Revit SDK sample </a:t>
            </a:r>
            <a:r>
              <a:rPr lang="en-US" sz="1200" kern="1200" dirty="0" err="1">
                <a:solidFill>
                  <a:schemeClr val="tx1"/>
                </a:solidFill>
                <a:latin typeface="Arial" charset="0"/>
                <a:ea typeface="+mn-ea"/>
                <a:cs typeface="+mn-cs"/>
              </a:rPr>
              <a:t>CreateViewSection</a:t>
            </a:r>
            <a:r>
              <a:rPr lang="en-US" sz="1200" kern="1200" dirty="0">
                <a:solidFill>
                  <a:schemeClr val="tx1"/>
                </a:solidFill>
                <a:latin typeface="Arial" charset="0"/>
                <a:ea typeface="+mn-ea"/>
                <a:cs typeface="+mn-cs"/>
              </a:rPr>
              <a:t> to demonstrate this.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13</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99</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Importing and exporting DWG files is demonstrated by the Revit SDK sample </a:t>
            </a:r>
            <a:r>
              <a:rPr lang="en-GB" sz="1200" kern="1200" dirty="0" err="1">
                <a:solidFill>
                  <a:schemeClr val="tx1"/>
                </a:solidFill>
                <a:latin typeface="Arial" charset="0"/>
                <a:ea typeface="+mn-ea"/>
                <a:cs typeface="+mn-cs"/>
              </a:rPr>
              <a:t>ImportExportDWG</a:t>
            </a:r>
            <a:r>
              <a:rPr lang="en-GB" sz="1200" kern="1200" dirty="0">
                <a:solidFill>
                  <a:schemeClr val="tx1"/>
                </a:solidFill>
                <a:latin typeface="Arial" charset="0"/>
                <a:ea typeface="+mn-ea"/>
                <a:cs typeface="+mn-cs"/>
              </a:rPr>
              <a:t>. It shows how to export the current project to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files and import a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 into Revit. It also demonstrates how to and provides a user interface to set up the import and export options appropriately. To run it, start up Revit, open a suitable project, and execute the command.</a:t>
            </a:r>
          </a:p>
          <a:p>
            <a:r>
              <a:rPr lang="en-GB" sz="1200" kern="1200" dirty="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GB" sz="1200" kern="1200" dirty="0">
                <a:solidFill>
                  <a:schemeClr val="tx1"/>
                </a:solidFill>
                <a:latin typeface="Arial" charset="0"/>
                <a:ea typeface="+mn-ea"/>
                <a:cs typeface="+mn-cs"/>
              </a:rPr>
              <a:t>options; click the “Select…” button to select multi-views to export. Then click the “Save” button to perform the export.</a:t>
            </a:r>
          </a:p>
          <a:p>
            <a:r>
              <a:rPr lang="en-GB" sz="1200" kern="1200" dirty="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dirty="0">
                <a:solidFill>
                  <a:schemeClr val="tx1"/>
                </a:solidFill>
                <a:latin typeface="Arial" charset="0"/>
                <a:ea typeface="+mn-ea"/>
                <a:cs typeface="+mn-cs"/>
              </a:rPr>
              <a:t>The last parameter of the Import() method is an element. It is not </a:t>
            </a:r>
            <a:r>
              <a:rPr lang="en-GB" sz="1200" kern="1200" dirty="0" err="1">
                <a:solidFill>
                  <a:schemeClr val="tx1"/>
                </a:solidFill>
                <a:latin typeface="Arial" charset="0"/>
                <a:ea typeface="+mn-ea"/>
                <a:cs typeface="+mn-cs"/>
              </a:rPr>
              <a:t>neccessary</a:t>
            </a:r>
            <a:r>
              <a:rPr lang="en-GB" sz="1200" kern="1200" dirty="0">
                <a:solidFill>
                  <a:schemeClr val="tx1"/>
                </a:solidFill>
                <a:latin typeface="Arial" charset="0"/>
                <a:ea typeface="+mn-ea"/>
                <a:cs typeface="+mn-cs"/>
              </a:rPr>
              <a:t>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100</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101</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102</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103</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New </a:t>
            </a:r>
            <a:r>
              <a:rPr lang="en-GB" sz="1200" kern="1200" dirty="0" err="1">
                <a:solidFill>
                  <a:schemeClr val="tx1"/>
                </a:solidFill>
                <a:latin typeface="Arial" charset="0"/>
                <a:ea typeface="+mn-ea"/>
                <a:cs typeface="+mn-cs"/>
              </a:rPr>
              <a:t>dimenioning</a:t>
            </a:r>
            <a:r>
              <a:rPr lang="en-GB" sz="1200" kern="1200" dirty="0">
                <a:solidFill>
                  <a:schemeClr val="tx1"/>
                </a:solidFill>
                <a:latin typeface="Arial" charset="0"/>
                <a:ea typeface="+mn-ea"/>
                <a:cs typeface="+mn-cs"/>
              </a:rPr>
              <a:t> can be generated through the API using the </a:t>
            </a:r>
            <a:r>
              <a:rPr lang="en-GB" sz="1200" kern="1200" dirty="0" err="1">
                <a:solidFill>
                  <a:schemeClr val="tx1"/>
                </a:solidFill>
                <a:latin typeface="Arial" charset="0"/>
                <a:ea typeface="+mn-ea"/>
                <a:cs typeface="+mn-cs"/>
              </a:rPr>
              <a:t>NewDimension</a:t>
            </a:r>
            <a:r>
              <a:rPr lang="en-GB" sz="1200" kern="1200" dirty="0">
                <a:solidFill>
                  <a:schemeClr val="tx1"/>
                </a:solidFill>
                <a:latin typeface="Arial" charset="0"/>
                <a:ea typeface="+mn-ea"/>
                <a:cs typeface="+mn-cs"/>
              </a:rPr>
              <a:t>() method. Searching globally through all the samples discovers one single instance of this method, in the </a:t>
            </a:r>
            <a:r>
              <a:rPr lang="en-GB" sz="1200" kern="1200" dirty="0" err="1">
                <a:solidFill>
                  <a:schemeClr val="tx1"/>
                </a:solidFill>
                <a:latin typeface="Arial" charset="0"/>
                <a:ea typeface="+mn-ea"/>
                <a:cs typeface="+mn-cs"/>
              </a:rPr>
              <a:t>CreateDimensions</a:t>
            </a:r>
            <a:r>
              <a:rPr lang="en-GB" sz="1200" kern="1200" dirty="0">
                <a:solidFill>
                  <a:schemeClr val="tx1"/>
                </a:solidFill>
                <a:latin typeface="Arial" charset="0"/>
                <a:ea typeface="+mn-ea"/>
                <a:cs typeface="+mn-cs"/>
              </a:rPr>
              <a:t> sample. This sample adds a command taking a selection of basic structural walls and adds dimensioning from the start to the end of each. Dimensioning is created between graphical references stored in a </a:t>
            </a:r>
            <a:r>
              <a:rPr lang="en-GB" sz="1200" kern="1200" dirty="0" err="1">
                <a:solidFill>
                  <a:schemeClr val="tx1"/>
                </a:solidFill>
                <a:latin typeface="Arial" charset="0"/>
                <a:ea typeface="+mn-ea"/>
                <a:cs typeface="+mn-cs"/>
              </a:rPr>
              <a:t>ReferenceArray</a:t>
            </a:r>
            <a:r>
              <a:rPr lang="en-GB" sz="1200" kern="1200" dirty="0">
                <a:solidFill>
                  <a:schemeClr val="tx1"/>
                </a:solidFill>
                <a:latin typeface="Arial" charset="0"/>
                <a:ea typeface="+mn-ea"/>
                <a:cs typeface="+mn-cs"/>
              </a:rPr>
              <a:t> instance. The key part is the creation of the reference array. Once the reference array has been set up, the creation of the dimensioning is simple.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104</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a:t>
            </a:r>
            <a:r>
              <a:rPr lang="en-GB" sz="1200" kern="1200" dirty="0" err="1">
                <a:solidFill>
                  <a:schemeClr val="tx1"/>
                </a:solidFill>
                <a:latin typeface="Arial" charset="0"/>
                <a:ea typeface="+mn-ea"/>
                <a:cs typeface="+mn-cs"/>
              </a:rPr>
              <a:t>options.ComputeReferences</a:t>
            </a:r>
            <a:r>
              <a:rPr lang="en-GB" sz="1200" kern="1200" dirty="0">
                <a:solidFill>
                  <a:schemeClr val="tx1"/>
                </a:solidFill>
                <a:latin typeface="Arial" charset="0"/>
                <a:ea typeface="+mn-ea"/>
                <a:cs typeface="+mn-cs"/>
              </a:rPr>
              <a:t> set to true</a:t>
            </a:r>
            <a:r>
              <a:rPr lang="en-US" sz="1600" dirty="0">
                <a:latin typeface="Courier New" pitchFamily="49" charset="0"/>
              </a:rPr>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105</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dirty="0">
              <a:latin typeface="Courier New" pitchFamily="49"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106</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107</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dirty="0"/>
              <a:t>The </a:t>
            </a:r>
            <a:r>
              <a:rPr lang="en-US" altLang="zh-CN" dirty="0" err="1"/>
              <a:t>NewTag</a:t>
            </a:r>
            <a:r>
              <a:rPr lang="en-US" altLang="zh-CN" dirty="0"/>
              <a:t> method signature and its parameters:</a:t>
            </a:r>
          </a:p>
          <a:p>
            <a:pPr eaLnBrk="1" hangingPunct="1"/>
            <a:endParaRPr lang="en-US" altLang="zh-CN" dirty="0"/>
          </a:p>
          <a:p>
            <a:pPr eaLnBrk="1" hangingPunct="1"/>
            <a:r>
              <a:rPr lang="en-US" altLang="zh-CN" dirty="0"/>
              <a:t>public </a:t>
            </a:r>
            <a:r>
              <a:rPr lang="en-US" altLang="zh-CN" dirty="0" err="1"/>
              <a:t>IndependentTag</a:t>
            </a:r>
            <a:r>
              <a:rPr lang="en-US" altLang="zh-CN" dirty="0"/>
              <a:t> Create( Document </a:t>
            </a:r>
            <a:r>
              <a:rPr lang="en-US" altLang="zh-CN" dirty="0" err="1"/>
              <a:t>document</a:t>
            </a:r>
            <a:r>
              <a:rPr lang="en-US" altLang="zh-CN" dirty="0"/>
              <a:t>, </a:t>
            </a:r>
            <a:r>
              <a:rPr lang="en-US" altLang="zh-CN" dirty="0" err="1"/>
              <a:t>ElementId</a:t>
            </a:r>
            <a:r>
              <a:rPr lang="en-US" altLang="zh-CN" dirty="0"/>
              <a:t> </a:t>
            </a:r>
            <a:r>
              <a:rPr lang="en-US" altLang="zh-CN" dirty="0" err="1"/>
              <a:t>symId</a:t>
            </a:r>
            <a:r>
              <a:rPr lang="en-US" altLang="zh-CN" dirty="0"/>
              <a:t>, </a:t>
            </a:r>
            <a:r>
              <a:rPr lang="en-US" altLang="zh-CN" dirty="0" err="1"/>
              <a:t>ElementId</a:t>
            </a:r>
            <a:r>
              <a:rPr lang="en-US" altLang="zh-CN" dirty="0"/>
              <a:t> </a:t>
            </a:r>
            <a:r>
              <a:rPr lang="en-US" altLang="zh-CN" dirty="0" err="1"/>
              <a:t>ownerDBViewId</a:t>
            </a:r>
            <a:r>
              <a:rPr lang="en-US" altLang="zh-CN" dirty="0"/>
              <a:t>, Reference </a:t>
            </a:r>
            <a:r>
              <a:rPr lang="en-US" altLang="zh-CN" dirty="0" err="1"/>
              <a:t>referenceToTag</a:t>
            </a:r>
            <a:r>
              <a:rPr lang="en-US" altLang="zh-CN" dirty="0"/>
              <a:t>, bool </a:t>
            </a:r>
            <a:r>
              <a:rPr lang="en-US" altLang="zh-CN" dirty="0" err="1"/>
              <a:t>addLeader</a:t>
            </a:r>
            <a:r>
              <a:rPr lang="en-US" altLang="zh-CN" dirty="0"/>
              <a:t>, </a:t>
            </a:r>
            <a:r>
              <a:rPr lang="en-US" altLang="zh-CN" dirty="0" err="1"/>
              <a:t>TagOrientation</a:t>
            </a:r>
            <a:r>
              <a:rPr lang="en-US" altLang="zh-CN" dirty="0"/>
              <a:t> </a:t>
            </a:r>
            <a:r>
              <a:rPr lang="en-US" altLang="zh-CN" dirty="0" err="1"/>
              <a:t>tagOrientation</a:t>
            </a:r>
            <a:r>
              <a:rPr lang="en-US" altLang="zh-CN" dirty="0"/>
              <a:t>, XYZ </a:t>
            </a:r>
            <a:r>
              <a:rPr lang="en-US" altLang="zh-CN" dirty="0" err="1"/>
              <a:t>pnt</a:t>
            </a:r>
            <a:r>
              <a:rPr lang="en-US" altLang="zh-CN" dirty="0"/>
              <a:t> );</a:t>
            </a:r>
          </a:p>
          <a:p>
            <a:pPr eaLnBrk="1" hangingPunct="1"/>
            <a:endParaRPr lang="en-US" altLang="zh-CN" b="1" dirty="0"/>
          </a:p>
          <a:p>
            <a:pPr eaLnBrk="1" hangingPunct="1"/>
            <a:r>
              <a:rPr lang="en-US" altLang="zh-CN" b="1" dirty="0"/>
              <a:t>Parameters</a:t>
            </a:r>
          </a:p>
          <a:p>
            <a:pPr eaLnBrk="1" hangingPunct="1"/>
            <a:r>
              <a:rPr lang="en-US" sz="1200" b="0" i="1" kern="1200" dirty="0">
                <a:solidFill>
                  <a:schemeClr val="tx1"/>
                </a:solidFill>
                <a:effectLst/>
                <a:latin typeface="Arial" charset="0"/>
                <a:ea typeface="+mn-ea"/>
                <a:cs typeface="+mn-cs"/>
              </a:rPr>
              <a:t>Document</a:t>
            </a:r>
          </a:p>
          <a:p>
            <a:pPr eaLnBrk="1" hangingPunct="1"/>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The document to which the tag will be added.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symId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id for the </a:t>
            </a:r>
            <a:r>
              <a:rPr lang="en-US" dirty="0" err="1"/>
              <a:t>FamilySymbol</a:t>
            </a:r>
            <a:r>
              <a:rPr lang="en-US" dirty="0"/>
              <a:t> which determines the tag's type.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ownerDBViewId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view in which the tag will be visible.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referenceToTag</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Reference</a:t>
            </a:r>
            <a:br>
              <a:rPr lang="en-US" dirty="0"/>
            </a:br>
            <a:r>
              <a:rPr lang="en-US" dirty="0"/>
              <a:t>The host reference of the tag.</a:t>
            </a:r>
          </a:p>
          <a:p>
            <a:pPr eaLnBrk="1" hangingPunct="1"/>
            <a:r>
              <a:rPr lang="en-US" dirty="0"/>
              <a:t> The reference can be to an element or </a:t>
            </a:r>
            <a:r>
              <a:rPr lang="en-US" dirty="0" err="1"/>
              <a:t>subelement</a:t>
            </a:r>
            <a:r>
              <a:rPr lang="en-US" dirty="0"/>
              <a:t> in a local or linked document.</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addLeader</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a:solidFill>
                  <a:schemeClr val="tx1"/>
                </a:solidFill>
                <a:effectLst/>
                <a:latin typeface="Arial" charset="0"/>
                <a:ea typeface="+mn-ea"/>
                <a:cs typeface="+mn-cs"/>
                <a:hlinkClick r:id="rId6"/>
              </a:rPr>
              <a:t>System Boolean</a:t>
            </a:r>
            <a:br>
              <a:rPr lang="en-US" dirty="0"/>
            </a:br>
            <a:r>
              <a:rPr lang="en-US" dirty="0"/>
              <a:t>When true, the tag will be created with a straight leader with an attached end.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tagOrientation</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7"/>
              </a:rPr>
              <a:t>Autodesk.Revit.DB</a:t>
            </a:r>
            <a:r>
              <a:rPr lang="en-US" sz="1200" u="none" strike="noStrike" kern="1200" dirty="0">
                <a:solidFill>
                  <a:schemeClr val="tx1"/>
                </a:solidFill>
                <a:effectLst/>
                <a:latin typeface="Arial" charset="0"/>
                <a:ea typeface="+mn-ea"/>
                <a:cs typeface="+mn-cs"/>
                <a:hlinkClick r:id="rId7"/>
              </a:rPr>
              <a:t> </a:t>
            </a:r>
            <a:r>
              <a:rPr lang="en-US" sz="1200" u="none" strike="noStrike" kern="1200" dirty="0" err="1">
                <a:solidFill>
                  <a:schemeClr val="tx1"/>
                </a:solidFill>
                <a:effectLst/>
                <a:latin typeface="Arial" charset="0"/>
                <a:ea typeface="+mn-ea"/>
                <a:cs typeface="+mn-cs"/>
                <a:hlinkClick r:id="rId7"/>
              </a:rPr>
              <a:t>TagOrientation</a:t>
            </a:r>
            <a:br>
              <a:rPr lang="en-US" dirty="0"/>
            </a:br>
            <a:r>
              <a:rPr lang="en-US" dirty="0"/>
              <a:t>The orientation of the tag's head.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Pnt</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XYZ</a:t>
            </a:r>
            <a:br>
              <a:rPr lang="en-US" dirty="0"/>
            </a:br>
            <a:r>
              <a:rPr lang="en-US" dirty="0"/>
              <a:t>For tags without leaders, this point is the position of the tag head. For tags with leaders, this point is the end point of the leader, and a leader of default length will be created from this point to the tag head.</a:t>
            </a:r>
            <a:endParaRPr lang="en-US" altLang="zh-CN"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108</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dirty="0"/>
              <a:t>public </a:t>
            </a:r>
            <a:r>
              <a:rPr lang="en-US" dirty="0" err="1"/>
              <a:t>TextNote.Create</a:t>
            </a:r>
            <a:r>
              <a:rPr lang="en-US" dirty="0"/>
              <a:t>( Document </a:t>
            </a:r>
            <a:r>
              <a:rPr lang="en-US" dirty="0" err="1"/>
              <a:t>document</a:t>
            </a:r>
            <a:r>
              <a:rPr lang="en-US" dirty="0"/>
              <a:t>, </a:t>
            </a:r>
            <a:r>
              <a:rPr lang="en-US" dirty="0" err="1"/>
              <a:t>ElementId</a:t>
            </a:r>
            <a:r>
              <a:rPr lang="en-US" dirty="0"/>
              <a:t> </a:t>
            </a:r>
            <a:r>
              <a:rPr lang="en-US" dirty="0" err="1"/>
              <a:t>viewId</a:t>
            </a:r>
            <a:r>
              <a:rPr lang="en-US" dirty="0"/>
              <a:t>, XYZ position, double width, string text, </a:t>
            </a:r>
            <a:r>
              <a:rPr lang="en-US" dirty="0" err="1"/>
              <a:t>TextNoteOptions</a:t>
            </a:r>
            <a:r>
              <a:rPr lang="en-US" dirty="0"/>
              <a:t> options )</a:t>
            </a:r>
            <a:endParaRPr lang="en-US" b="1" dirty="0"/>
          </a:p>
          <a:p>
            <a:pPr eaLnBrk="1" hangingPunct="1"/>
            <a:r>
              <a:rPr lang="en-US" b="1" dirty="0"/>
              <a:t>Parameters</a:t>
            </a:r>
          </a:p>
          <a:p>
            <a:r>
              <a:rPr lang="en-US" sz="1200" b="0" i="1" kern="1200" dirty="0">
                <a:solidFill>
                  <a:schemeClr val="tx1"/>
                </a:solidFill>
                <a:effectLst/>
                <a:latin typeface="Arial" charset="0"/>
                <a:ea typeface="+mn-ea"/>
                <a:cs typeface="+mn-cs"/>
              </a:rPr>
              <a:t>Document</a:t>
            </a:r>
          </a:p>
          <a:p>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A valid Revit document that is currently modifiable (i.e. with an open transaction).</a:t>
            </a:r>
          </a:p>
          <a:p>
            <a:endParaRPr lang="en-US" sz="1200" b="0" i="1" kern="1200" dirty="0">
              <a:solidFill>
                <a:schemeClr val="tx1"/>
              </a:solidFill>
              <a:effectLst/>
              <a:latin typeface="Arial" charset="0"/>
              <a:ea typeface="+mn-ea"/>
              <a:cs typeface="+mn-cs"/>
            </a:endParaRPr>
          </a:p>
          <a:p>
            <a:r>
              <a:rPr lang="en-US" sz="1200" b="0" i="1" kern="1200" dirty="0" err="1">
                <a:solidFill>
                  <a:schemeClr val="tx1"/>
                </a:solidFill>
                <a:effectLst/>
                <a:latin typeface="Arial" charset="0"/>
                <a:ea typeface="+mn-ea"/>
                <a:cs typeface="+mn-cs"/>
              </a:rPr>
              <a:t>viewId</a:t>
            </a:r>
            <a:endParaRPr lang="en-US" sz="1200" b="0" i="1" kern="1200" dirty="0">
              <a:solidFill>
                <a:schemeClr val="tx1"/>
              </a:solidFill>
              <a:effectLst/>
              <a:latin typeface="Arial" charset="0"/>
              <a:ea typeface="+mn-ea"/>
              <a:cs typeface="+mn-cs"/>
            </a:endParaRPr>
          </a:p>
          <a:p>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Id of the graphic view in which the note is to be created.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Position</a:t>
            </a:r>
          </a:p>
          <a:p>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XYZ</a:t>
            </a:r>
            <a:br>
              <a:rPr lang="en-US" dirty="0"/>
            </a:br>
            <a:r>
              <a:rPr lang="en-US" dirty="0"/>
              <a:t>A model position of the new </a:t>
            </a:r>
            <a:r>
              <a:rPr lang="en-US" dirty="0" err="1"/>
              <a:t>note.</a:t>
            </a:r>
            <a:r>
              <a:rPr lang="en-US" dirty="0" err="1">
                <a:effectLst/>
              </a:rPr>
              <a:t>Note</a:t>
            </a:r>
            <a:r>
              <a:rPr lang="en-US" dirty="0">
                <a:effectLst/>
              </a:rPr>
              <a:t> that the position's relation to the text's bounding box depends on the requested text alignment (set via the Options argument). It will be the box' top-left corner for a left-aligned text, the top-right corner for a right-aligned text, and middle-top point if the text is to be centered.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Width</a:t>
            </a:r>
          </a:p>
          <a:p>
            <a:r>
              <a:rPr lang="en-US" dirty="0"/>
              <a:t>Type: </a:t>
            </a:r>
            <a:r>
              <a:rPr lang="en-US" sz="1200" u="none" strike="noStrike" kern="1200" dirty="0">
                <a:solidFill>
                  <a:schemeClr val="tx1"/>
                </a:solidFill>
                <a:effectLst/>
                <a:latin typeface="Arial" charset="0"/>
                <a:ea typeface="+mn-ea"/>
                <a:cs typeface="+mn-cs"/>
                <a:hlinkClick r:id="rId6"/>
              </a:rPr>
              <a:t>System Double</a:t>
            </a:r>
            <a:br>
              <a:rPr lang="en-US" dirty="0"/>
            </a:br>
            <a:r>
              <a:rPr lang="en-US" dirty="0"/>
              <a:t>Width [ft] of the text in paper space (i.e. as it is measured when printed.) If a line of text is longer than the given specified Width, the text will be automatically wrapped. If a </a:t>
            </a:r>
            <a:r>
              <a:rPr lang="en-US" dirty="0" err="1"/>
              <a:t>a</a:t>
            </a:r>
            <a:r>
              <a:rPr lang="en-US" dirty="0"/>
              <a:t> zero Width is supplied then this method will create an unwrapped text note element</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Text</a:t>
            </a:r>
          </a:p>
          <a:p>
            <a:r>
              <a:rPr lang="en-US" dirty="0"/>
              <a:t>Type: </a:t>
            </a:r>
            <a:r>
              <a:rPr lang="en-US" sz="1200" u="none" strike="noStrike" kern="1200" dirty="0">
                <a:solidFill>
                  <a:schemeClr val="tx1"/>
                </a:solidFill>
                <a:effectLst/>
                <a:latin typeface="Arial" charset="0"/>
                <a:ea typeface="+mn-ea"/>
                <a:cs typeface="+mn-cs"/>
                <a:hlinkClick r:id="rId7"/>
              </a:rPr>
              <a:t>System String</a:t>
            </a:r>
            <a:br>
              <a:rPr lang="en-US" dirty="0"/>
            </a:br>
            <a:r>
              <a:rPr lang="en-US" dirty="0"/>
              <a:t>Text to populate the text note with.</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Options</a:t>
            </a:r>
          </a:p>
          <a:p>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a:t>
            </a:r>
            <a:r>
              <a:rPr lang="en-US" sz="1200" u="none" strike="noStrike" kern="1200" dirty="0" err="1">
                <a:solidFill>
                  <a:schemeClr val="tx1"/>
                </a:solidFill>
                <a:effectLst/>
                <a:latin typeface="Arial" charset="0"/>
                <a:ea typeface="+mn-ea"/>
                <a:cs typeface="+mn-cs"/>
                <a:hlinkClick r:id="rId8"/>
              </a:rPr>
              <a:t>TextNoteOptions</a:t>
            </a:r>
            <a:br>
              <a:rPr lang="en-US" dirty="0"/>
            </a:br>
            <a:r>
              <a:rPr lang="en-US" dirty="0"/>
              <a:t>Options to control behavior and appearance of the text note.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74109" y="5799667"/>
            <a:ext cx="8994889" cy="437645"/>
          </a:xfrm>
          <a:prstGeom prst="rect">
            <a:avLst/>
          </a:prstGeom>
        </p:spPr>
        <p:txBody>
          <a:bodyPr vert="horz" lIns="0" tIns="0" rIns="0" bIns="0" anchor="b" anchorCtr="0"/>
          <a:lstStyle>
            <a:lvl1pPr marL="0" indent="0">
              <a:buNone/>
              <a:defRPr sz="7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616" y="3039682"/>
            <a:ext cx="6485712" cy="1109398"/>
          </a:xfrm>
          <a:prstGeom prst="rect">
            <a:avLst/>
          </a:prstGeom>
        </p:spPr>
      </p:pic>
    </p:spTree>
    <p:extLst>
      <p:ext uri="{BB962C8B-B14F-4D97-AF65-F5344CB8AC3E}">
        <p14:creationId xmlns:p14="http://schemas.microsoft.com/office/powerpoint/2010/main" val="1131818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381328"/>
            <a:ext cx="9252520" cy="543674"/>
          </a:xfrm>
          <a:prstGeom prst="rect">
            <a:avLst/>
          </a:prstGeom>
        </p:spPr>
      </p:pic>
      <p:sp>
        <p:nvSpPr>
          <p:cNvPr id="4" name="TextBox 3"/>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dirty="0">
                <a:solidFill>
                  <a:schemeClr val="tx1">
                    <a:lumMod val="50000"/>
                    <a:lumOff val="50000"/>
                  </a:schemeClr>
                </a:solidFill>
                <a:latin typeface="+mj-lt"/>
              </a:rPr>
              <a:t>© 2020 Autodesk Inc. </a:t>
            </a:r>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dirty="0" err="1">
                <a:solidFill>
                  <a:schemeClr val="tx1">
                    <a:lumMod val="50000"/>
                    <a:lumOff val="50000"/>
                  </a:schemeClr>
                </a:solidFill>
                <a:latin typeface="+mj-lt"/>
              </a:rPr>
              <a:t>Revit</a:t>
            </a:r>
            <a:r>
              <a:rPr lang="sv-SE" sz="1300" dirty="0">
                <a:solidFill>
                  <a:schemeClr val="tx1">
                    <a:lumMod val="50000"/>
                    <a:lumOff val="50000"/>
                  </a:schemeClr>
                </a:solidFill>
                <a:latin typeface="+mj-lt"/>
              </a:rPr>
              <a:t> </a:t>
            </a:r>
            <a:r>
              <a:rPr lang="sv-SE" sz="1300" dirty="0" err="1">
                <a:solidFill>
                  <a:schemeClr val="tx1">
                    <a:lumMod val="50000"/>
                    <a:lumOff val="50000"/>
                  </a:schemeClr>
                </a:solidFill>
                <a:latin typeface="+mj-lt"/>
              </a:rPr>
              <a:t>Structure</a:t>
            </a:r>
            <a:r>
              <a:rPr lang="sv-SE" sz="1300" dirty="0">
                <a:solidFill>
                  <a:schemeClr val="tx1">
                    <a:lumMod val="50000"/>
                    <a:lumOff val="50000"/>
                  </a:schemeClr>
                </a:solidFill>
                <a:latin typeface="+mj-lt"/>
              </a:rPr>
              <a:t> API </a:t>
            </a:r>
            <a:fld id="{E0DFDB38-F135-461F-86E5-0089A545AD3A}" type="slidenum">
              <a:rPr lang="en-GB" sz="1300" smtClean="0">
                <a:solidFill>
                  <a:schemeClr val="tx1">
                    <a:lumMod val="50000"/>
                    <a:lumOff val="50000"/>
                  </a:schemeClr>
                </a:solidFill>
                <a:latin typeface="+mj-lt"/>
              </a:rPr>
              <a:pPr algn="ctr"/>
              <a:t>‹#›</a:t>
            </a:fld>
            <a:endParaRPr lang="en-GB" sz="1300" dirty="0">
              <a:solidFill>
                <a:schemeClr val="tx1">
                  <a:lumMod val="50000"/>
                  <a:lumOff val="5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 id="2147483776"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video" Target="file:///C:\structural%20Bim\conference%20structure.avi" TargetMode="External"/><Relationship Id="rId13" Type="http://schemas.openxmlformats.org/officeDocument/2006/relationships/image" Target="../media/image26.png"/><Relationship Id="rId18" Type="http://schemas.openxmlformats.org/officeDocument/2006/relationships/image" Target="../media/image31.png"/><Relationship Id="rId3" Type="http://schemas.microsoft.com/office/2007/relationships/media" Target="file:///C:\structural%20Bim\fabrication.avi" TargetMode="External"/><Relationship Id="rId7" Type="http://schemas.microsoft.com/office/2007/relationships/media" Target="file:///C:\structural%20Bim\conference%20structure.avi" TargetMode="Externa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video" Target="file:///C:\structural%20Bim\blast%20analysis.avi" TargetMode="External"/><Relationship Id="rId16" Type="http://schemas.openxmlformats.org/officeDocument/2006/relationships/image" Target="../media/image29.png"/><Relationship Id="rId1" Type="http://schemas.microsoft.com/office/2007/relationships/media" Target="file:///C:\structural%20Bim\blast%20analysis.avi" TargetMode="External"/><Relationship Id="rId6" Type="http://schemas.openxmlformats.org/officeDocument/2006/relationships/video" Target="file:///C:\structural%20Bim\animation.avi" TargetMode="External"/><Relationship Id="rId11" Type="http://schemas.openxmlformats.org/officeDocument/2006/relationships/image" Target="../media/image24.png"/><Relationship Id="rId5" Type="http://schemas.microsoft.com/office/2007/relationships/media" Target="file:///C:\structural%20Bim\animation.avi" TargetMode="External"/><Relationship Id="rId15" Type="http://schemas.openxmlformats.org/officeDocument/2006/relationships/image" Target="../media/image28.png"/><Relationship Id="rId10" Type="http://schemas.openxmlformats.org/officeDocument/2006/relationships/notesSlide" Target="../notesSlides/notesSlide11.xml"/><Relationship Id="rId19" Type="http://schemas.openxmlformats.org/officeDocument/2006/relationships/image" Target="../media/image32.png"/><Relationship Id="rId4" Type="http://schemas.openxmlformats.org/officeDocument/2006/relationships/video" Target="file:///C:\structural%20Bim\fabrication.avi" TargetMode="External"/><Relationship Id="rId9" Type="http://schemas.openxmlformats.org/officeDocument/2006/relationships/slideLayout" Target="../slideLayouts/slideLayout3.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6.png"/><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20.xml"/><Relationship Id="rId21" Type="http://schemas.openxmlformats.org/officeDocument/2006/relationships/image" Target="../media/image50.png"/><Relationship Id="rId34" Type="http://schemas.openxmlformats.org/officeDocument/2006/relationships/oleObject" Target="../embeddings/oleObject16.bin"/><Relationship Id="rId7" Type="http://schemas.openxmlformats.org/officeDocument/2006/relationships/image" Target="../media/image43.png"/><Relationship Id="rId12" Type="http://schemas.openxmlformats.org/officeDocument/2006/relationships/oleObject" Target="../embeddings/oleObject5.bin"/><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5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png"/><Relationship Id="rId24" Type="http://schemas.openxmlformats.org/officeDocument/2006/relationships/oleObject" Target="../embeddings/oleObject11.bin"/><Relationship Id="rId32" Type="http://schemas.openxmlformats.org/officeDocument/2006/relationships/oleObject" Target="../embeddings/oleObject15.bin"/><Relationship Id="rId37"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oleObject" Target="../embeddings/oleObject13.bin"/><Relationship Id="rId36" Type="http://schemas.openxmlformats.org/officeDocument/2006/relationships/oleObject" Target="../embeddings/oleObject17.bin"/><Relationship Id="rId10" Type="http://schemas.openxmlformats.org/officeDocument/2006/relationships/oleObject" Target="../embeddings/oleObject4.bin"/><Relationship Id="rId19" Type="http://schemas.openxmlformats.org/officeDocument/2006/relationships/image" Target="../media/image49.png"/><Relationship Id="rId31" Type="http://schemas.openxmlformats.org/officeDocument/2006/relationships/image" Target="../media/image55.png"/><Relationship Id="rId4" Type="http://schemas.openxmlformats.org/officeDocument/2006/relationships/oleObject" Target="../embeddings/oleObject1.bin"/><Relationship Id="rId9" Type="http://schemas.openxmlformats.org/officeDocument/2006/relationships/image" Target="../media/image44.png"/><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53.png"/><Relationship Id="rId30" Type="http://schemas.openxmlformats.org/officeDocument/2006/relationships/oleObject" Target="../embeddings/oleObject14.bin"/><Relationship Id="rId35"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thebuildingcoder.typepad.com/blog/2012/06/the-revit-2013-structure-api.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thebuildingcoder.typepad.com/blog/2013/04/whats-new-in-the-revit-2014-api.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API</a:t>
            </a:r>
          </a:p>
          <a:p>
            <a:pPr eaLnBrk="0" hangingPunct="0"/>
            <a:r>
              <a:rPr lang="en-US" sz="3200">
                <a:latin typeface="+mj-lt"/>
              </a:rPr>
              <a:t>Analysis Link, Rebar and Detailing</a:t>
            </a: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800" dirty="0">
                <a:latin typeface="+mj-lt"/>
              </a:rPr>
              <a:t>Jeremy </a:t>
            </a:r>
            <a:r>
              <a:rPr lang="en-US" sz="2800" dirty="0" err="1">
                <a:latin typeface="+mj-lt"/>
              </a:rPr>
              <a:t>Tammik</a:t>
            </a:r>
            <a:endParaRPr lang="en-US" sz="2800" b="1" dirty="0">
              <a:latin typeface="+mj-lt"/>
            </a:endParaRPr>
          </a:p>
          <a:p>
            <a:pPr eaLnBrk="0" hangingPunct="0"/>
            <a:r>
              <a:rPr lang="en-US" sz="1600" dirty="0">
                <a:latin typeface="+mj-lt"/>
              </a:rPr>
              <a:t>Developer Technical Services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a:t>Current Analysis Process</a:t>
            </a:r>
            <a:endParaRPr lang="en-GB" sz="4400" dirty="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a:t>E</a:t>
            </a:r>
            <a:r>
              <a:rPr lang="en-GB"/>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a:t>Export</a:t>
            </a:r>
            <a:endParaRPr lang="en-GB" sz="1100" b="1">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dirty="0">
                <a:solidFill>
                  <a:schemeClr val="tx1"/>
                </a:solidFill>
                <a:latin typeface="Courier New" pitchFamily="49" charset="0"/>
              </a:rPr>
              <a:t>opts </a:t>
            </a:r>
            <a:r>
              <a:rPr lang="en-GB" sz="1400" b="1" dirty="0" err="1">
                <a:solidFill>
                  <a:schemeClr val="tx1"/>
                </a:solidFill>
                <a:latin typeface="Courier New" pitchFamily="49" charset="0"/>
              </a:rPr>
              <a:t>dwgExportOptions</a:t>
            </a:r>
            <a:r>
              <a:rPr lang="en-GB" sz="1400" b="1" dirty="0">
                <a:solidFill>
                  <a:schemeClr val="tx1"/>
                </a:solidFill>
                <a:latin typeface="Courier New" pitchFamily="49" charset="0"/>
              </a:rPr>
              <a:t> = new </a:t>
            </a:r>
            <a:r>
              <a:rPr lang="en-GB" sz="1400" b="1" dirty="0" err="1">
                <a:solidFill>
                  <a:srgbClr val="C00000"/>
                </a:solidFill>
                <a:latin typeface="Courier New" pitchFamily="49" charset="0"/>
              </a:rPr>
              <a:t>DWGExportOptions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opts.ExportingAreas</a:t>
            </a:r>
            <a:r>
              <a:rPr lang="en-GB" sz="1400" b="1" dirty="0">
                <a:solidFill>
                  <a:schemeClr val="tx1"/>
                </a:solidFill>
                <a:latin typeface="Courier New" pitchFamily="49" charset="0"/>
              </a:rPr>
              <a:t> = false; </a:t>
            </a:r>
            <a:r>
              <a:rPr lang="en-GB" sz="1400" b="1" dirty="0">
                <a:solidFill>
                  <a:srgbClr val="00B050"/>
                </a:solidFill>
                <a:latin typeface="Courier New" pitchFamily="49" charset="0"/>
              </a:rPr>
              <a:t>// export room and areas </a:t>
            </a:r>
          </a:p>
          <a:p>
            <a:pPr>
              <a:buFont typeface="Wingdings" pitchFamily="2" charset="2"/>
              <a:buNone/>
            </a:pPr>
            <a:r>
              <a:rPr lang="en-GB" sz="1400" b="1" dirty="0" err="1">
                <a:solidFill>
                  <a:schemeClr val="tx1"/>
                </a:solidFill>
                <a:latin typeface="Courier New" pitchFamily="49" charset="0"/>
              </a:rPr>
              <a:t>opts.FileVersion</a:t>
            </a:r>
            <a:r>
              <a:rPr lang="en-GB" sz="1400" b="1" dirty="0">
                <a:solidFill>
                  <a:schemeClr val="tx1"/>
                </a:solidFill>
                <a:latin typeface="Courier New" pitchFamily="49" charset="0"/>
              </a:rPr>
              <a:t> = ACADVersion.R2018; </a:t>
            </a:r>
            <a:r>
              <a:rPr lang="en-GB" sz="1400" b="1" dirty="0">
                <a:solidFill>
                  <a:srgbClr val="00B050"/>
                </a:solidFill>
                <a:latin typeface="Courier New" pitchFamily="49" charset="0"/>
              </a:rPr>
              <a:t>// </a:t>
            </a:r>
            <a:r>
              <a:rPr lang="en-GB" sz="1400" b="1" dirty="0" err="1">
                <a:solidFill>
                  <a:srgbClr val="00B050"/>
                </a:solidFill>
                <a:latin typeface="Courier New" pitchFamily="49" charset="0"/>
              </a:rPr>
              <a:t>acad</a:t>
            </a:r>
            <a:r>
              <a:rPr lang="en-GB" sz="1400" b="1" dirty="0">
                <a:solidFill>
                  <a:srgbClr val="00B050"/>
                </a:solidFill>
                <a:latin typeface="Courier New" pitchFamily="49" charset="0"/>
              </a:rPr>
              <a:t> file version</a:t>
            </a:r>
          </a:p>
          <a:p>
            <a:pPr>
              <a:buFont typeface="Wingdings" pitchFamily="2" charset="2"/>
              <a:buNone/>
            </a:pPr>
            <a:r>
              <a:rPr lang="en-GB" sz="1400" b="1" dirty="0" err="1">
                <a:solidFill>
                  <a:schemeClr val="tx1"/>
                </a:solidFill>
                <a:latin typeface="Courier New" pitchFamily="49" charset="0"/>
              </a:rPr>
              <a:t>opts.LayerMapping</a:t>
            </a:r>
            <a:r>
              <a:rPr lang="en-GB" sz="1400" b="1" dirty="0">
                <a:solidFill>
                  <a:schemeClr val="tx1"/>
                </a:solidFill>
                <a:latin typeface="Courier New" pitchFamily="49" charset="0"/>
              </a:rPr>
              <a:t> = “AIA”; </a:t>
            </a:r>
            <a:r>
              <a:rPr lang="en-GB" sz="1400" b="1" dirty="0">
                <a:solidFill>
                  <a:srgbClr val="00B050"/>
                </a:solidFill>
                <a:latin typeface="Courier New" pitchFamily="49" charset="0"/>
              </a:rPr>
              <a:t>// layer standard: </a:t>
            </a:r>
            <a:r>
              <a:rPr lang="en-US" sz="1400" b="1" dirty="0">
                <a:solidFill>
                  <a:srgbClr val="00B050"/>
                </a:solidFill>
                <a:latin typeface="Courier New" pitchFamily="49" charset="0"/>
              </a:rPr>
              <a:t>AIA/CP83/BS1192/ISO13567</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opts.LineScaling</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LineScaling.ModelSpace</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PaperSpace</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ViewScale</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opts.MergedViews</a:t>
            </a:r>
            <a:r>
              <a:rPr lang="en-GB" sz="1400" b="1" dirty="0">
                <a:solidFill>
                  <a:schemeClr val="tx1"/>
                </a:solidFill>
                <a:latin typeface="Courier New" pitchFamily="49" charset="0"/>
              </a:rPr>
              <a:t> = true;</a:t>
            </a:r>
          </a:p>
          <a:p>
            <a:pPr>
              <a:buFont typeface="Wingdings" pitchFamily="2" charset="2"/>
              <a:buNone/>
            </a:pPr>
            <a:r>
              <a:rPr lang="en-GB" sz="1400" b="1" dirty="0" err="1">
                <a:solidFill>
                  <a:schemeClr val="tx1"/>
                </a:solidFill>
                <a:latin typeface="Courier New" pitchFamily="49" charset="0"/>
              </a:rPr>
              <a:t>opts.PropOverrides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PropOverrideMode.NewLayer</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ByLayer</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ByEntity</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opts.SharedCoords</a:t>
            </a:r>
            <a:r>
              <a:rPr lang="en-GB" sz="1400" b="1" dirty="0">
                <a:solidFill>
                  <a:schemeClr val="tx1"/>
                </a:solidFill>
                <a:latin typeface="Courier New" pitchFamily="49" charset="0"/>
              </a:rPr>
              <a:t> = true; </a:t>
            </a:r>
          </a:p>
          <a:p>
            <a:r>
              <a:rPr lang="en-GB" sz="1400" b="1" dirty="0" err="1">
                <a:solidFill>
                  <a:schemeClr val="tx1"/>
                </a:solidFill>
                <a:latin typeface="Courier New" pitchFamily="49" charset="0"/>
              </a:rPr>
              <a:t>opts.TargetUnit</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ExportUnit.Millimeter</a:t>
            </a:r>
            <a:r>
              <a:rPr lang="en-GB" sz="1400" b="1" dirty="0">
                <a:solidFill>
                  <a:schemeClr val="tx1"/>
                </a:solidFill>
                <a:latin typeface="Courier New" pitchFamily="49" charset="0"/>
              </a:rPr>
              <a:t>;</a:t>
            </a:r>
          </a:p>
          <a:p>
            <a:r>
              <a:rPr lang="en-GB" sz="1400" b="1" dirty="0" err="1">
                <a:solidFill>
                  <a:schemeClr val="tx1"/>
                </a:solidFill>
                <a:latin typeface="Courier New" pitchFamily="49" charset="0"/>
              </a:rPr>
              <a:t>opts.ExportOfSolids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SolidGeometry.ACIS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lnSpc>
                <a:spcPct val="80000"/>
              </a:lnSpc>
            </a:pPr>
            <a:r>
              <a:rPr lang="en-GB" sz="1400" b="1" dirty="0">
                <a:solidFill>
                  <a:schemeClr val="tx1"/>
                </a:solidFill>
                <a:latin typeface="Courier New" pitchFamily="49" charset="0"/>
              </a:rPr>
              <a:t>exported = </a:t>
            </a:r>
            <a:r>
              <a:rPr lang="en-GB" sz="1400" b="1" dirty="0" err="1">
                <a:solidFill>
                  <a:schemeClr val="tx1"/>
                </a:solidFill>
                <a:latin typeface="Courier New" pitchFamily="49" charset="0"/>
              </a:rPr>
              <a:t>rvtDoc.</a:t>
            </a:r>
            <a:r>
              <a:rPr lang="en-GB" sz="1400" b="1" dirty="0" err="1">
                <a:solidFill>
                  <a:srgbClr val="C00000"/>
                </a:solidFill>
                <a:latin typeface="Courier New" pitchFamily="49" charset="0"/>
              </a:rPr>
              <a:t>Export</a:t>
            </a:r>
            <a:r>
              <a:rPr lang="en-GB" sz="1400" b="1" dirty="0">
                <a:solidFill>
                  <a:schemeClr val="tx1"/>
                </a:solidFill>
                <a:latin typeface="Courier New" pitchFamily="49" charset="0"/>
              </a:rPr>
              <a:t>( folder, name, views, opts );</a:t>
            </a:r>
            <a:endParaRPr lang="en-GB" sz="1200" b="1" dirty="0">
              <a:solidFill>
                <a:srgbClr val="000000"/>
              </a:solidFill>
              <a:latin typeface="Courier New" pitchFamily="49"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a:ea typeface="ＭＳ Ｐゴシック" pitchFamily="34" charset="-128"/>
              </a:rPr>
              <a:t>All, C# </a:t>
            </a:r>
          </a:p>
          <a:p>
            <a:pPr marL="355556" lvl="1" indent="-271430">
              <a:lnSpc>
                <a:spcPct val="80000"/>
              </a:lnSpc>
            </a:pPr>
            <a:r>
              <a:rPr lang="en-US" altLang="zh-CN" dirty="0" err="1">
                <a:ea typeface="ＭＳ Ｐゴシック" pitchFamily="34" charset="-128"/>
              </a:rPr>
              <a:t>ImportExportDWG</a:t>
            </a:r>
            <a:r>
              <a:rPr lang="en-US" altLang="zh-CN" dirty="0">
                <a:ea typeface="ＭＳ Ｐゴシック" pitchFamily="34" charset="-128"/>
              </a:rPr>
              <a:t> was enhanced to handle additional file formats</a:t>
            </a:r>
          </a:p>
          <a:p>
            <a:pPr marL="722224" lvl="2" indent="-271430">
              <a:lnSpc>
                <a:spcPct val="80000"/>
              </a:lnSpc>
            </a:pPr>
            <a:r>
              <a:rPr lang="en-US" dirty="0"/>
              <a:t>Export - </a:t>
            </a:r>
            <a:r>
              <a:rPr lang="en-US" dirty="0" err="1"/>
              <a:t>dwg</a:t>
            </a:r>
            <a:r>
              <a:rPr lang="en-US" dirty="0"/>
              <a:t>, 2D and 3D </a:t>
            </a:r>
            <a:r>
              <a:rPr lang="en-US" dirty="0" err="1"/>
              <a:t>dwf</a:t>
            </a:r>
            <a:r>
              <a:rPr lang="en-US" dirty="0"/>
              <a:t> and </a:t>
            </a:r>
            <a:r>
              <a:rPr lang="en-US" dirty="0" err="1"/>
              <a:t>dwfx</a:t>
            </a:r>
            <a:r>
              <a:rPr lang="en-US" dirty="0"/>
              <a:t>, </a:t>
            </a:r>
            <a:r>
              <a:rPr lang="en-US" dirty="0" err="1"/>
              <a:t>gbxml</a:t>
            </a:r>
            <a:r>
              <a:rPr lang="en-US" dirty="0"/>
              <a:t> and FBX</a:t>
            </a:r>
          </a:p>
          <a:p>
            <a:pPr marL="722224" lvl="2" indent="-271430">
              <a:lnSpc>
                <a:spcPct val="80000"/>
              </a:lnSpc>
            </a:pPr>
            <a:r>
              <a:rPr lang="en-US" dirty="0"/>
              <a:t>Import - </a:t>
            </a:r>
            <a:r>
              <a:rPr lang="en-US" dirty="0" err="1"/>
              <a:t>dwg</a:t>
            </a:r>
            <a:r>
              <a:rPr lang="en-US" dirty="0"/>
              <a:t> and image file</a:t>
            </a:r>
          </a:p>
          <a:p>
            <a:pPr marL="722224" lvl="2" indent="-271430">
              <a:lnSpc>
                <a:spcPct val="80000"/>
              </a:lnSpc>
            </a:pPr>
            <a:r>
              <a:rPr lang="en-US" dirty="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a:t>Create a dimension between two references </a:t>
            </a:r>
          </a:p>
          <a:p>
            <a:pPr eaLnBrk="1" hangingPunct="1">
              <a:lnSpc>
                <a:spcPct val="80000"/>
              </a:lnSpc>
              <a:buFontTx/>
              <a:buNone/>
            </a:pPr>
            <a:r>
              <a:rPr lang="en-GB" sz="2400"/>
              <a:t>CreateDimensions sample</a:t>
            </a:r>
            <a:endParaRPr lang="en-GB" sz="1200" b="1">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dirty="0">
                <a:solidFill>
                  <a:srgbClr val="000000"/>
                </a:solidFill>
                <a:latin typeface="Courier New" pitchFamily="49" charset="0"/>
              </a:rPr>
              <a:t>XYZ p1 = </a:t>
            </a:r>
            <a:r>
              <a:rPr lang="en-GB" sz="1200" b="1" dirty="0" err="1">
                <a:solidFill>
                  <a:srgbClr val="000000"/>
                </a:solidFill>
                <a:latin typeface="Courier New" pitchFamily="49" charset="0"/>
              </a:rPr>
              <a:t>newLine.GetEndPoint</a:t>
            </a:r>
            <a:r>
              <a:rPr lang="en-GB" sz="1200" b="1" dirty="0">
                <a:solidFill>
                  <a:srgbClr val="000000"/>
                </a:solidFill>
                <a:latin typeface="Courier New" pitchFamily="49" charset="0"/>
              </a:rPr>
              <a:t>(0);</a:t>
            </a:r>
          </a:p>
          <a:p>
            <a:pPr>
              <a:lnSpc>
                <a:spcPct val="80000"/>
              </a:lnSpc>
            </a:pPr>
            <a:r>
              <a:rPr lang="en-GB" sz="1200" b="1" dirty="0">
                <a:solidFill>
                  <a:srgbClr val="000000"/>
                </a:solidFill>
                <a:latin typeface="Courier New" pitchFamily="49" charset="0"/>
              </a:rPr>
              <a:t>p1.X += 5;</a:t>
            </a:r>
          </a:p>
          <a:p>
            <a:pPr>
              <a:lnSpc>
                <a:spcPct val="80000"/>
              </a:lnSpc>
            </a:pPr>
            <a:r>
              <a:rPr lang="en-GB" sz="1200" b="1" dirty="0">
                <a:solidFill>
                  <a:srgbClr val="000000"/>
                </a:solidFill>
                <a:latin typeface="Courier New" pitchFamily="49" charset="0"/>
              </a:rPr>
              <a:t>p1.Y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XYZ p2 = </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GetEndPoint</a:t>
            </a:r>
            <a:r>
              <a:rPr lang="en-GB" sz="1200" b="1" dirty="0">
                <a:solidFill>
                  <a:srgbClr val="000000"/>
                </a:solidFill>
                <a:latin typeface="Courier New" pitchFamily="49" charset="0"/>
              </a:rPr>
              <a:t>(1);</a:t>
            </a:r>
          </a:p>
          <a:p>
            <a:pPr>
              <a:lnSpc>
                <a:spcPct val="80000"/>
              </a:lnSpc>
            </a:pPr>
            <a:r>
              <a:rPr lang="en-GB" sz="1200" b="1" dirty="0">
                <a:solidFill>
                  <a:srgbClr val="000000"/>
                </a:solidFill>
                <a:latin typeface="Courier New" pitchFamily="49" charset="0"/>
              </a:rPr>
              <a:t>p2.X += 5;</a:t>
            </a:r>
          </a:p>
          <a:p>
            <a:pPr>
              <a:lnSpc>
                <a:spcPct val="80000"/>
              </a:lnSpc>
            </a:pPr>
            <a:r>
              <a:rPr lang="en-GB" sz="1200" b="1" dirty="0">
                <a:solidFill>
                  <a:srgbClr val="000000"/>
                </a:solidFill>
                <a:latin typeface="Courier New" pitchFamily="49" charset="0"/>
              </a:rPr>
              <a:t>p2.Y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Line newLine2 = </a:t>
            </a:r>
            <a:r>
              <a:rPr lang="en-GB" sz="1200" b="1" dirty="0" err="1">
                <a:solidFill>
                  <a:srgbClr val="000000"/>
                </a:solidFill>
                <a:latin typeface="Courier New" pitchFamily="49" charset="0"/>
              </a:rPr>
              <a:t>Line.CreateBound</a:t>
            </a:r>
            <a:r>
              <a:rPr lang="en-GB" sz="1200" b="1" dirty="0">
                <a:solidFill>
                  <a:srgbClr val="000000"/>
                </a:solidFill>
                <a:latin typeface="Courier New" pitchFamily="49" charset="0"/>
              </a:rPr>
              <a:t>( p1,p2);</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set the references</a:t>
            </a:r>
          </a:p>
          <a:p>
            <a:pPr>
              <a:lnSpc>
                <a:spcPct val="80000"/>
              </a:lnSpc>
            </a:pPr>
            <a:r>
              <a:rPr lang="en-GB" sz="1200" b="1" dirty="0">
                <a:solidFill>
                  <a:srgbClr val="000000"/>
                </a:solidFill>
                <a:latin typeface="Courier New" pitchFamily="49" charset="0"/>
              </a:rPr>
              <a:t>. . .</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create a </a:t>
            </a:r>
            <a:r>
              <a:rPr lang="en-GB" sz="1200" b="1" dirty="0" err="1">
                <a:solidFill>
                  <a:srgbClr val="000000"/>
                </a:solidFill>
                <a:latin typeface="Courier New" pitchFamily="49" charset="0"/>
              </a:rPr>
              <a:t>dimention</a:t>
            </a: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Dimension </a:t>
            </a:r>
            <a:r>
              <a:rPr lang="en-GB" sz="1200" b="1" dirty="0" err="1">
                <a:solidFill>
                  <a:srgbClr val="000000"/>
                </a:solidFill>
                <a:latin typeface="Courier New" pitchFamily="49" charset="0"/>
              </a:rPr>
              <a:t>newDimension</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t>
            </a:r>
            <a:r>
              <a:rPr lang="en-GB" sz="1200" b="1" dirty="0" err="1">
                <a:solidFill>
                  <a:srgbClr val="C00000"/>
                </a:solidFill>
                <a:latin typeface="Courier New" pitchFamily="49" charset="0"/>
              </a:rPr>
              <a:t>Create.NewDimension</a:t>
            </a:r>
            <a:r>
              <a:rPr lang="en-GB" sz="1200" b="1" dirty="0">
                <a:solidFill>
                  <a:srgbClr val="000000"/>
                </a:solidFill>
                <a:latin typeface="Courier New" pitchFamily="49" charset="0"/>
              </a:rPr>
              <a:t>( </a:t>
            </a:r>
          </a:p>
          <a:p>
            <a:pPr>
              <a:lnSpc>
                <a:spcPct val="80000"/>
              </a:lnSpc>
            </a:pPr>
            <a:r>
              <a:rPr lang="en-GB" sz="1200" b="1" dirty="0">
                <a:solidFill>
                  <a:srgbClr val="000000"/>
                </a:solidFill>
                <a:latin typeface="Courier New" pitchFamily="49" charset="0"/>
              </a:rPr>
              <a:t>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 newLine2,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a:t>Create a reference array for a structural wall</a:t>
            </a:r>
            <a:endParaRPr lang="en-GB" sz="1100" b="1">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703242" y="1507237"/>
            <a:ext cx="7324746" cy="4593749"/>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 new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options</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rvtApp.Create.NewGeometryOptions</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options.ComputeReferences</a:t>
            </a:r>
            <a:r>
              <a:rPr lang="en-GB" sz="1200" b="1" dirty="0">
                <a:solidFill>
                  <a:srgbClr val="000000"/>
                </a:solidFill>
                <a:latin typeface="Courier New" pitchFamily="49" charset="0"/>
              </a:rPr>
              <a:t> = true;</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options.View</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wallTemp.get_Geometry</a:t>
            </a:r>
            <a:r>
              <a:rPr lang="en-GB" sz="1200" b="1" dirty="0">
                <a:solidFill>
                  <a:srgbClr val="000000"/>
                </a:solidFill>
                <a:latin typeface="Courier New" pitchFamily="49" charset="0"/>
              </a:rPr>
              <a:t>(options);</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Curve;</a:t>
            </a:r>
          </a:p>
          <a:p>
            <a:r>
              <a:rPr lang="en-GB" sz="1200" b="1" dirty="0">
                <a:solidFill>
                  <a:srgbClr val="000000"/>
                </a:solidFill>
                <a:latin typeface="Courier New" pitchFamily="49" charset="0"/>
              </a:rPr>
              <a:t>                if (null != curve)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//find the two upright lines beside the line</a:t>
            </a:r>
          </a:p>
          <a:p>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curve as Line))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curve.Reference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break;</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a:t>Dimension Creation Tips</a:t>
            </a:r>
            <a:endParaRPr lang="en-GB" sz="240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a:t>Extend the sample to work with other elements than structural wall</a:t>
            </a:r>
          </a:p>
          <a:p>
            <a:pPr eaLnBrk="1" hangingPunct="1">
              <a:lnSpc>
                <a:spcPct val="80000"/>
              </a:lnSpc>
              <a:buFontTx/>
              <a:buNone/>
            </a:pPr>
            <a:r>
              <a:rPr lang="en-GB" sz="2400"/>
              <a:t>Architectural wall cannot get reference from edge</a:t>
            </a:r>
          </a:p>
          <a:p>
            <a:pPr eaLnBrk="1" hangingPunct="1">
              <a:lnSpc>
                <a:spcPct val="80000"/>
              </a:lnSpc>
              <a:buFontTx/>
              <a:buNone/>
            </a:pPr>
            <a:r>
              <a:rPr lang="en-GB" sz="2400"/>
              <a:t>Use face instead - not all geometry has reference</a:t>
            </a:r>
            <a:endParaRPr lang="en-GB" sz="1000" b="1">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Solid </a:t>
            </a:r>
            <a:r>
              <a:rPr lang="en-GB" sz="1200" b="1" dirty="0" err="1">
                <a:solidFill>
                  <a:srgbClr val="000000"/>
                </a:solidFill>
                <a:latin typeface="Courier New" pitchFamily="49" charset="0"/>
              </a:rPr>
              <a:t>solid</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Solid;</a:t>
            </a:r>
          </a:p>
          <a:p>
            <a:r>
              <a:rPr lang="en-GB" sz="1200" b="1" dirty="0">
                <a:solidFill>
                  <a:srgbClr val="000000"/>
                </a:solidFill>
                <a:latin typeface="Courier New" pitchFamily="49" charset="0"/>
              </a:rPr>
              <a:t>if(null != solid)</a:t>
            </a:r>
          </a:p>
          <a:p>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FaceArrayIterator</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faceItor</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solid.Faces.ForwardIterator</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while (</a:t>
            </a:r>
            <a:r>
              <a:rPr lang="en-GB" sz="1200" b="1" dirty="0" err="1">
                <a:solidFill>
                  <a:srgbClr val="000000"/>
                </a:solidFill>
                <a:latin typeface="Courier New" pitchFamily="49" charset="0"/>
              </a:rPr>
              <a:t>faceItor.MoveNext</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p>
          <a:p>
            <a:pPr marL="0" lvl="2"/>
            <a:r>
              <a:rPr lang="en-GB" sz="1200" b="1" dirty="0">
                <a:solidFill>
                  <a:srgbClr val="000000"/>
                </a:solidFill>
                <a:latin typeface="Courier New" pitchFamily="49" charset="0"/>
              </a:rPr>
              <a:t>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 face = </a:t>
            </a:r>
            <a:r>
              <a:rPr lang="en-GB" sz="1200" b="1" dirty="0" err="1">
                <a:solidFill>
                  <a:srgbClr val="000000"/>
                </a:solidFill>
                <a:latin typeface="Courier New" pitchFamily="49" charset="0"/>
              </a:rPr>
              <a:t>faceItor.Current</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a:t>
            </a:r>
          </a:p>
          <a:p>
            <a:pPr marL="0" lvl="2"/>
            <a:r>
              <a:rPr lang="en-GB" sz="1200" b="1" dirty="0">
                <a:solidFill>
                  <a:srgbClr val="000000"/>
                </a:solidFill>
                <a:latin typeface="Courier New" pitchFamily="49" charset="0"/>
              </a:rPr>
              <a:t>    if (null != face)</a:t>
            </a:r>
          </a:p>
          <a:p>
            <a:pPr marL="0" lvl="2"/>
            <a:r>
              <a:rPr lang="en-GB" sz="1200" b="1" dirty="0">
                <a:solidFill>
                  <a:srgbClr val="000000"/>
                </a:solidFill>
                <a:latin typeface="Courier New" pitchFamily="49" charset="0"/>
              </a:rPr>
              <a:t>    {</a:t>
            </a:r>
          </a:p>
          <a:p>
            <a:pPr marL="0" lvl="3"/>
            <a:r>
              <a:rPr lang="en-GB" sz="1200" b="1" dirty="0">
                <a:solidFill>
                  <a:srgbClr val="00B050"/>
                </a:solidFill>
                <a:latin typeface="Courier New" pitchFamily="49" charset="0"/>
              </a:rPr>
              <a:t>      // find the two upright lines beside the line. </a:t>
            </a:r>
          </a:p>
          <a:p>
            <a:pPr marL="0" lvl="3"/>
            <a:r>
              <a:rPr lang="en-GB" sz="1200" b="1" dirty="0">
                <a:solidFill>
                  <a:srgbClr val="00B050"/>
                </a:solidFill>
                <a:latin typeface="Courier New" pitchFamily="49" charset="0"/>
              </a:rPr>
              <a:t>      // NOTE: overloading this function. We pick up the face in term of its Normal.</a:t>
            </a:r>
          </a:p>
          <a:p>
            <a:pPr marL="0" lvl="3"/>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C00000"/>
                </a:solidFill>
                <a:latin typeface="Courier New" pitchFamily="49" charset="0"/>
              </a:rPr>
              <a:t>face.Normal</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face.Reference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break;</a:t>
            </a:r>
          </a:p>
          <a:p>
            <a:pPr marL="0" lvl="3"/>
            <a:r>
              <a:rPr lang="en-GB" sz="1200" b="1" dirty="0">
                <a:solidFill>
                  <a:srgbClr val="00B050"/>
                </a:solidFill>
                <a:latin typeface="Courier New" pitchFamily="49" charset="0"/>
              </a:rPr>
              <a:t>        // . . . </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a:t>Rebar dimensioning</a:t>
            </a:r>
            <a:endParaRPr lang="en-GB" sz="240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a:t>Extending the sample to work with rebar </a:t>
            </a:r>
          </a:p>
          <a:p>
            <a:pPr eaLnBrk="1" hangingPunct="1">
              <a:lnSpc>
                <a:spcPct val="80000"/>
              </a:lnSpc>
              <a:buFontTx/>
              <a:buNone/>
            </a:pPr>
            <a:r>
              <a:rPr lang="en-GB" sz="2400"/>
              <a:t>Need to dig into geometry elements ...</a:t>
            </a:r>
          </a:p>
          <a:p>
            <a:pPr>
              <a:lnSpc>
                <a:spcPct val="80000"/>
              </a:lnSpc>
            </a:pPr>
            <a:r>
              <a:rPr lang="en-US" sz="1600">
                <a:solidFill>
                  <a:srgbClr val="7F7F7F"/>
                </a:solidFill>
              </a:rPr>
              <a:t>SPR #125909  API wish: create dimension between a column edge and a rebar center</a:t>
            </a:r>
            <a:endParaRPr lang="en-GB" sz="1200" b="1">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604306"/>
            <a:ext cx="6967556" cy="316921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 get rebar reference</a:t>
            </a:r>
          </a:p>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m_rebar</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m_rebar.get_Geometry</a:t>
            </a:r>
            <a:r>
              <a:rPr lang="en-GB" sz="1200" b="1" dirty="0">
                <a:solidFill>
                  <a:srgbClr val="000000"/>
                </a:solidFill>
                <a:latin typeface="Courier New" pitchFamily="49" charset="0"/>
              </a:rPr>
              <a:t>(options);</a:t>
            </a: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Line </a:t>
            </a:r>
            <a:r>
              <a:rPr lang="en-GB" sz="1200" b="1" dirty="0" err="1">
                <a:solidFill>
                  <a:srgbClr val="000000"/>
                </a:solidFill>
                <a:latin typeface="Courier New" pitchFamily="49" charset="0"/>
              </a:rPr>
              <a:t>line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Line;</a:t>
            </a:r>
          </a:p>
          <a:p>
            <a:r>
              <a:rPr lang="en-GB" sz="1200" b="1" dirty="0">
                <a:solidFill>
                  <a:srgbClr val="000000"/>
                </a:solidFill>
                <a:latin typeface="Courier New" pitchFamily="49" charset="0"/>
              </a:rPr>
              <a:t>                    if (line != null &amp;&amp; </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endParaRPr lang="en-GB" sz="1200" b="1" dirty="0">
              <a:solidFill>
                <a:srgbClr val="000000"/>
              </a:solidFill>
              <a:latin typeface="Courier New" pitchFamily="49" charset="0"/>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942581"/>
            <a:ext cx="8047055" cy="214765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cs typeface="Courier New" pitchFamily="49" charset="0"/>
              </a:rPr>
              <a:t>if(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is Rebar )</a:t>
            </a:r>
          </a:p>
          <a:p>
            <a:r>
              <a:rPr lang="en-GB" sz="1200" b="1" dirty="0">
                <a:solidFill>
                  <a:srgbClr val="000000"/>
                </a:solidFill>
                <a:latin typeface="Courier New" pitchFamily="49" charset="0"/>
                <a:cs typeface="Courier New" pitchFamily="49" charset="0"/>
              </a:rPr>
              <a:t>{</a:t>
            </a:r>
          </a:p>
          <a:p>
            <a:r>
              <a:rPr lang="en-GB" sz="1200" b="1" dirty="0">
                <a:solidFill>
                  <a:srgbClr val="000000"/>
                </a:solidFill>
                <a:latin typeface="Courier New" pitchFamily="49" charset="0"/>
                <a:cs typeface="Courier New" pitchFamily="49" charset="0"/>
              </a:rPr>
              <a:t>  // Cast to Rebar and get its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Revit.Elements.Rebar</a:t>
            </a:r>
            <a:r>
              <a:rPr lang="en-GB" sz="1200" b="1" dirty="0">
                <a:solidFill>
                  <a:srgbClr val="000000"/>
                </a:solidFill>
                <a:latin typeface="Courier New" pitchFamily="49" charset="0"/>
                <a:cs typeface="Courier New" pitchFamily="49" charset="0"/>
              </a:rPr>
              <a:t> rebar =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as Rebar;</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Revit.Geometry.Curve</a:t>
            </a:r>
            <a:r>
              <a:rPr lang="en-GB" sz="1200" b="1" dirty="0">
                <a:solidFill>
                  <a:srgbClr val="000000"/>
                </a:solidFill>
                <a:latin typeface="Courier New" pitchFamily="49" charset="0"/>
                <a:cs typeface="Courier New" pitchFamily="49" charset="0"/>
              </a:rPr>
              <a:t> curve = rebar. </a:t>
            </a:r>
            <a:r>
              <a:rPr lang="en-GB" sz="1200" b="1" dirty="0" err="1">
                <a:solidFill>
                  <a:srgbClr val="000000"/>
                </a:solidFill>
                <a:latin typeface="Courier New" pitchFamily="49" charset="0"/>
                <a:cs typeface="Courier New" pitchFamily="49" charset="0"/>
              </a:rPr>
              <a:t>GetCenterlineCurves</a:t>
            </a:r>
            <a:r>
              <a:rPr lang="en-GB" sz="1200" b="1" dirty="0">
                <a:solidFill>
                  <a:srgbClr val="000000"/>
                </a:solidFill>
                <a:latin typeface="Courier New" pitchFamily="49" charset="0"/>
                <a:cs typeface="Courier New" pitchFamily="49" charset="0"/>
              </a:rPr>
              <a:t>().</a:t>
            </a:r>
            <a:r>
              <a:rPr lang="en-GB" sz="1200" b="1" dirty="0" err="1">
                <a:solidFill>
                  <a:srgbClr val="000000"/>
                </a:solidFill>
                <a:latin typeface="Courier New" pitchFamily="49" charset="0"/>
                <a:cs typeface="Courier New" pitchFamily="49" charset="0"/>
              </a:rPr>
              <a:t>get_Item</a:t>
            </a:r>
            <a:r>
              <a:rPr lang="en-GB" sz="1200" b="1" dirty="0">
                <a:solidFill>
                  <a:srgbClr val="000000"/>
                </a:solidFill>
                <a:latin typeface="Courier New" pitchFamily="49" charset="0"/>
                <a:cs typeface="Courier New" pitchFamily="49" charset="0"/>
              </a:rPr>
              <a:t>(0);</a:t>
            </a:r>
          </a:p>
          <a:p>
            <a:endParaRPr lang="en-GB" sz="1200" b="1" dirty="0">
              <a:solidFill>
                <a:srgbClr val="000000"/>
              </a:solidFill>
              <a:latin typeface="Courier New" pitchFamily="49" charset="0"/>
              <a:cs typeface="Courier New" pitchFamily="49" charset="0"/>
            </a:endParaRPr>
          </a:p>
          <a:p>
            <a:r>
              <a:rPr lang="en-GB" sz="1200" b="1" dirty="0">
                <a:solidFill>
                  <a:srgbClr val="000000"/>
                </a:solidFill>
                <a:latin typeface="Courier New" pitchFamily="49" charset="0"/>
                <a:cs typeface="Courier New" pitchFamily="49" charset="0"/>
              </a:rPr>
              <a:t>  // Create a rebar tag at the first end point of the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tag =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Create( Document </a:t>
            </a:r>
            <a:r>
              <a:rPr lang="en-GB" sz="1200" b="1" dirty="0" err="1">
                <a:solidFill>
                  <a:srgbClr val="000000"/>
                </a:solidFill>
                <a:latin typeface="Courier New" pitchFamily="49" charset="0"/>
                <a:cs typeface="Courier New" pitchFamily="49" charset="0"/>
              </a:rPr>
              <a:t>document</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symId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ownerDBViewId</a:t>
            </a:r>
            <a:r>
              <a:rPr lang="en-GB" sz="1200" b="1" dirty="0">
                <a:solidFill>
                  <a:srgbClr val="000000"/>
                </a:solidFill>
                <a:latin typeface="Courier New" pitchFamily="49" charset="0"/>
                <a:cs typeface="Courier New" pitchFamily="49" charset="0"/>
              </a:rPr>
              <a:t>, Reference </a:t>
            </a:r>
            <a:r>
              <a:rPr lang="en-GB" sz="1200" b="1" dirty="0" err="1">
                <a:solidFill>
                  <a:srgbClr val="000000"/>
                </a:solidFill>
                <a:latin typeface="Courier New" pitchFamily="49" charset="0"/>
                <a:cs typeface="Courier New" pitchFamily="49" charset="0"/>
              </a:rPr>
              <a:t>referenceToTag</a:t>
            </a:r>
            <a:r>
              <a:rPr lang="en-GB" sz="1200" b="1" dirty="0">
                <a:solidFill>
                  <a:srgbClr val="000000"/>
                </a:solidFill>
                <a:latin typeface="Courier New" pitchFamily="49" charset="0"/>
                <a:cs typeface="Courier New" pitchFamily="49" charset="0"/>
              </a:rPr>
              <a:t>, bool </a:t>
            </a:r>
            <a:r>
              <a:rPr lang="en-GB" sz="1200" b="1" dirty="0" err="1">
                <a:solidFill>
                  <a:srgbClr val="000000"/>
                </a:solidFill>
                <a:latin typeface="Courier New" pitchFamily="49" charset="0"/>
                <a:cs typeface="Courier New" pitchFamily="49" charset="0"/>
              </a:rPr>
              <a:t>addLeader</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XYZ </a:t>
            </a:r>
            <a:r>
              <a:rPr lang="en-GB" sz="1200" b="1" dirty="0" err="1">
                <a:solidFill>
                  <a:srgbClr val="000000"/>
                </a:solidFill>
                <a:latin typeface="Courier New" pitchFamily="49" charset="0"/>
                <a:cs typeface="Courier New" pitchFamily="49" charset="0"/>
              </a:rPr>
              <a:t>pnt</a:t>
            </a:r>
            <a:r>
              <a:rPr lang="en-GB" sz="1200" b="1" dirty="0">
                <a:solidFill>
                  <a:srgbClr val="000000"/>
                </a:solidFill>
                <a:latin typeface="Courier New" pitchFamily="49" charset="0"/>
                <a:cs typeface="Courier New" pitchFamily="49" charset="0"/>
              </a:rPr>
              <a:t>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dirty="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85617"/>
            <a:ext cx="7562846" cy="459938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is Rebar )</a:t>
            </a:r>
          </a:p>
          <a:p>
            <a:r>
              <a:rPr lang="en-GB" sz="1200" b="1" dirty="0">
                <a:solidFill>
                  <a:srgbClr val="000000"/>
                </a:solidFill>
                <a:latin typeface="Courier New" pitchFamily="49" charset="0"/>
              </a:rPr>
              <a:t>{</a:t>
            </a:r>
          </a:p>
          <a:p>
            <a:r>
              <a:rPr lang="en-GB" sz="1200" b="1" dirty="0">
                <a:solidFill>
                  <a:srgbClr val="00B050"/>
                </a:solidFill>
                <a:latin typeface="Courier New" pitchFamily="49" charset="0"/>
              </a:rPr>
              <a:t>  // cast to Rebar and get its first curve</a:t>
            </a:r>
          </a:p>
          <a:p>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 rebar =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IList</a:t>
            </a:r>
            <a:r>
              <a:rPr lang="en-GB" sz="1200" b="1" dirty="0">
                <a:solidFill>
                  <a:srgbClr val="000000"/>
                </a:solidFill>
                <a:latin typeface="Courier New" pitchFamily="49" charset="0"/>
              </a:rPr>
              <a:t>&lt;Curve&gt; curves = </a:t>
            </a:r>
            <a:r>
              <a:rPr lang="en-GB" sz="1200" b="1" dirty="0" err="1">
                <a:solidFill>
                  <a:srgbClr val="000000"/>
                </a:solidFill>
                <a:latin typeface="Courier New" pitchFamily="49" charset="0"/>
              </a:rPr>
              <a:t>rebar.GetCenterlineCurves</a:t>
            </a:r>
            <a:r>
              <a:rPr lang="en-GB" sz="1200" b="1" dirty="0">
                <a:solidFill>
                  <a:srgbClr val="000000"/>
                </a:solidFill>
                <a:latin typeface="Courier New" pitchFamily="49" charset="0"/>
              </a:rPr>
              <a:t>(false,false,false,MultiplanarOption.IncludeAllMultiplanarCurves,barPositionIndex); </a:t>
            </a:r>
          </a:p>
          <a:p>
            <a:r>
              <a:rPr lang="en-GB" sz="1200" b="1" dirty="0">
                <a:solidFill>
                  <a:srgbClr val="000000"/>
                </a:solidFill>
                <a:latin typeface="Courier New" pitchFamily="49" charset="0"/>
              </a:rPr>
              <a:t>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curves[0];</a:t>
            </a:r>
          </a:p>
          <a:p>
            <a:r>
              <a:rPr lang="en-GB" sz="1200" b="1" dirty="0">
                <a:solidFill>
                  <a:srgbClr val="00B050"/>
                </a:solidFill>
                <a:latin typeface="Courier New" pitchFamily="49" charset="0"/>
              </a:rPr>
              <a:t>  // calculate arguments</a:t>
            </a:r>
          </a:p>
          <a:p>
            <a:r>
              <a:rPr lang="en-GB" sz="1200" b="1" dirty="0">
                <a:solidFill>
                  <a:srgbClr val="00B050"/>
                </a:solidFill>
                <a:latin typeface="Courier New" pitchFamily="49" charset="0"/>
              </a:rPr>
              <a:t>  </a:t>
            </a:r>
            <a:r>
              <a:rPr lang="en-GB" sz="1200" b="1" dirty="0">
                <a:solidFill>
                  <a:srgbClr val="000000"/>
                </a:solidFill>
                <a:latin typeface="Courier New" pitchFamily="49" charset="0"/>
              </a:rPr>
              <a:t>XYZ origin = </a:t>
            </a:r>
            <a:r>
              <a:rPr lang="en-GB" sz="1200" b="1" dirty="0" err="1">
                <a:solidFill>
                  <a:srgbClr val="000000"/>
                </a:solidFill>
                <a:latin typeface="Courier New" pitchFamily="49" charset="0"/>
              </a:rPr>
              <a:t>curve.GetEndPoint</a:t>
            </a:r>
            <a:r>
              <a:rPr lang="en-GB" sz="1200" b="1" dirty="0">
                <a:solidFill>
                  <a:srgbClr val="000000"/>
                </a:solidFill>
                <a:latin typeface="Courier New" pitchFamily="49" charset="0"/>
              </a:rPr>
              <a:t>(0);</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origin.X</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baseVec</a:t>
            </a:r>
            <a:r>
              <a:rPr lang="en-GB" sz="1200" b="1" dirty="0">
                <a:solidFill>
                  <a:srgbClr val="000000"/>
                </a:solidFill>
                <a:latin typeface="Courier New" pitchFamily="49" charset="0"/>
              </a:rPr>
              <a:t> = new XYZ(1, 0, 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upVec</a:t>
            </a:r>
            <a:r>
              <a:rPr lang="en-GB" sz="1200" b="1" dirty="0">
                <a:solidFill>
                  <a:srgbClr val="000000"/>
                </a:solidFill>
                <a:latin typeface="Courier New" pitchFamily="49" charset="0"/>
              </a:rPr>
              <a:t> = new XYZ(0, 0, 1);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textSize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lineWidth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50; </a:t>
            </a:r>
          </a:p>
          <a:p>
            <a:r>
              <a:rPr lang="en-GB" sz="1200" b="1" dirty="0">
                <a:solidFill>
                  <a:srgbClr val="000000"/>
                </a:solidFill>
                <a:latin typeface="Courier New" pitchFamily="49" charset="0"/>
              </a:rPr>
              <a:t>  string </a:t>
            </a:r>
            <a:r>
              <a:rPr lang="en-GB" sz="1200" b="1" dirty="0" err="1">
                <a:solidFill>
                  <a:srgbClr val="000000"/>
                </a:solidFill>
                <a:latin typeface="Courier New" pitchFamily="49" charset="0"/>
              </a:rPr>
              <a:t>strText</a:t>
            </a:r>
            <a:r>
              <a:rPr lang="en-GB" sz="1200" b="1" dirty="0">
                <a:solidFill>
                  <a:srgbClr val="000000"/>
                </a:solidFill>
                <a:latin typeface="Courier New" pitchFamily="49" charset="0"/>
              </a:rPr>
              <a:t> = "This is " + </a:t>
            </a:r>
            <a:r>
              <a:rPr lang="en-GB" sz="1200" b="1" dirty="0" err="1">
                <a:solidFill>
                  <a:srgbClr val="000000"/>
                </a:solidFill>
                <a:latin typeface="Courier New" pitchFamily="49" charset="0"/>
              </a:rPr>
              <a:t>rebar.Category.Name</a:t>
            </a:r>
            <a:r>
              <a:rPr lang="en-GB" sz="1200" b="1" dirty="0">
                <a:solidFill>
                  <a:srgbClr val="000000"/>
                </a:solidFill>
                <a:latin typeface="Courier New" pitchFamily="49" charset="0"/>
              </a:rPr>
              <a:t> + " : " + </a:t>
            </a:r>
            <a:r>
              <a:rPr lang="en-GB" sz="1200" b="1" dirty="0" err="1">
                <a:solidFill>
                  <a:srgbClr val="000000"/>
                </a:solidFill>
                <a:latin typeface="Courier New" pitchFamily="49" charset="0"/>
              </a:rPr>
              <a:t>rebar.Name</a:t>
            </a:r>
            <a:endParaRPr lang="en-GB" sz="1200" b="1" dirty="0">
              <a:solidFill>
                <a:srgbClr val="000000"/>
              </a:solidFill>
              <a:latin typeface="Courier New" pitchFamily="49" charset="0"/>
            </a:endParaRPr>
          </a:p>
          <a:p>
            <a:r>
              <a:rPr lang="en-GB" sz="1200" b="1" dirty="0">
                <a:solidFill>
                  <a:srgbClr val="00B050"/>
                </a:solidFill>
                <a:latin typeface="Courier New" pitchFamily="49" charset="0"/>
              </a:rPr>
              <a:t>  // create the text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Autodesk.Revit.DB.TextNote</a:t>
            </a:r>
            <a:r>
              <a:rPr lang="en-GB" sz="1200" b="1" dirty="0">
                <a:solidFill>
                  <a:srgbClr val="000000"/>
                </a:solidFill>
                <a:latin typeface="Courier New" pitchFamily="49" charset="0"/>
              </a:rPr>
              <a:t> text = </a:t>
            </a:r>
            <a:r>
              <a:rPr lang="en-GB" sz="1200" b="1" dirty="0" err="1">
                <a:solidFill>
                  <a:srgbClr val="000000"/>
                </a:solidFill>
                <a:latin typeface="Courier New" pitchFamily="49" charset="0"/>
              </a:rPr>
              <a:t>TextNote.Create</a:t>
            </a:r>
            <a:r>
              <a:rPr lang="en-GB" sz="1200" b="1" dirty="0">
                <a:solidFill>
                  <a:srgbClr val="000000"/>
                </a:solidFill>
                <a:latin typeface="Courier New" pitchFamily="49" charset="0"/>
              </a:rPr>
              <a:t>(document, </a:t>
            </a:r>
            <a:r>
              <a:rPr lang="en-GB" sz="1200" b="1" dirty="0" err="1">
                <a:solidFill>
                  <a:srgbClr val="000000"/>
                </a:solidFill>
                <a:latin typeface="Courier New" pitchFamily="49" charset="0"/>
              </a:rPr>
              <a:t>ElementId</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viewId</a:t>
            </a:r>
            <a:r>
              <a:rPr lang="en-GB" sz="1200" b="1" dirty="0">
                <a:solidFill>
                  <a:srgbClr val="000000"/>
                </a:solidFill>
                <a:latin typeface="Courier New" pitchFamily="49" charset="0"/>
              </a:rPr>
              <a:t>, XYZ position, double width, string text, </a:t>
            </a:r>
            <a:r>
              <a:rPr lang="en-GB" sz="1200" b="1" dirty="0" err="1">
                <a:solidFill>
                  <a:srgbClr val="000000"/>
                </a:solidFill>
                <a:latin typeface="Courier New" pitchFamily="49" charset="0"/>
              </a:rPr>
              <a:t>TextNoteOptions</a:t>
            </a:r>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text.Width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r>
              <a:rPr lang="en-GB" sz="1200" b="1" dirty="0">
                <a:solidFill>
                  <a:srgbClr val="00B050"/>
                </a:solidFill>
                <a:latin typeface="Courier New" pitchFamily="49" charset="0"/>
              </a:rPr>
              <a:t>// set the width of the text</a:t>
            </a:r>
          </a:p>
          <a:p>
            <a:r>
              <a:rPr lang="en-GB" sz="1200" b="1" dirty="0">
                <a:solidFill>
                  <a:srgbClr val="000000"/>
                </a:solidFill>
                <a:latin typeface="Courier New" pitchFamily="49" charset="0"/>
              </a:rPr>
              <a:t>}</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a:t>Thank you for your interest and attention!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252647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a:solidFill>
                  <a:srgbClr val="333333"/>
                </a:solidFill>
              </a:rPr>
              <a:t>Analysis</a:t>
            </a: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a:t>Problems addressed by Revit Structure</a:t>
            </a:r>
          </a:p>
          <a:p>
            <a:pPr marL="342774" lvl="1" indent="-228516"/>
            <a:r>
              <a:rPr lang="en-GB" dirty="0"/>
              <a:t>Same information is duplicated for different tasks</a:t>
            </a:r>
          </a:p>
          <a:p>
            <a:pPr marL="342774" lvl="1" indent="-228516"/>
            <a:r>
              <a:rPr lang="en-GB" dirty="0"/>
              <a:t>Lack of coordination tools</a:t>
            </a:r>
          </a:p>
          <a:p>
            <a:pPr marL="685546" lvl="2" indent="-228516"/>
            <a:r>
              <a:rPr lang="en-GB" sz="2400" dirty="0"/>
              <a:t>Between drafters and engineers</a:t>
            </a:r>
          </a:p>
          <a:p>
            <a:pPr marL="685546" lvl="2" indent="-228516"/>
            <a:r>
              <a:rPr lang="en-GB" sz="2400" dirty="0"/>
              <a:t>Between architects and engineers</a:t>
            </a:r>
          </a:p>
          <a:p>
            <a:pPr marL="342774" lvl="1" indent="-228516"/>
            <a:r>
              <a:rPr lang="en-GB" dirty="0"/>
              <a:t>Lack of standard software modelling platform</a:t>
            </a:r>
          </a:p>
          <a:p>
            <a:pPr marL="0" indent="0"/>
            <a:r>
              <a:rPr lang="en-GB" dirty="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a:t>Introduction</a:t>
            </a:r>
          </a:p>
        </p:txBody>
      </p:sp>
      <p:pic>
        <p:nvPicPr>
          <p:cNvPr id="12291" name="Picture 3"/>
          <p:cNvPicPr>
            <a:picLocks noChangeAspect="1" noChangeArrowheads="1"/>
          </p:cNvPicPr>
          <p:nvPr/>
        </p:nvPicPr>
        <p:blipFill>
          <a:blip r:embed="rId3" cstate="print"/>
          <a:srcRect/>
          <a:stretch>
            <a:fillRect/>
          </a:stretch>
        </p:blipFill>
        <p:spPr bwMode="auto">
          <a:xfrm>
            <a:off x="1331640"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11"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12"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3"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4"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5"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6"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7"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8"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8"/>
            <p:extLst>
              <p:ext uri="{DAA4B4D4-6D71-4841-9C94-3DE7FCFB9230}">
                <p14:media xmlns:p14="http://schemas.microsoft.com/office/powerpoint/2010/main" r:link="rId7"/>
              </p:ext>
            </p:extLst>
          </p:nvPr>
        </p:nvPicPr>
        <p:blipFill>
          <a:blip r:embed="rId19"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a:ea typeface="+mn-ea"/>
                <a:cs typeface="+mn-cs"/>
              </a:rPr>
              <a:t>Structural BIM Workflow:</a:t>
            </a:r>
            <a:r>
              <a:rPr lang="en-US" sz="4400" b="1" dirty="0">
                <a:ea typeface="+mn-ea"/>
                <a:cs typeface="+mn-cs"/>
              </a:rPr>
              <a:t> </a:t>
            </a:r>
            <a:r>
              <a:rPr lang="en-US" sz="4400" b="1" i="1" u="sng" dirty="0">
                <a:solidFill>
                  <a:schemeClr val="accent2"/>
                </a:solidFill>
                <a:ea typeface="+mn-ea"/>
                <a:cs typeface="+mn-cs"/>
              </a:rPr>
              <a:t>The 4 Cs</a:t>
            </a:r>
            <a:r>
              <a:rPr lang="en-US" sz="4400" b="1" i="1" u="sng" dirty="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a:t>Application Development  Opportunities</a:t>
            </a:r>
            <a:endParaRPr lang="en-US" sz="4000" dirty="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a:t>Application Development  Opportunities</a:t>
            </a:r>
            <a:endParaRPr lang="en-US" sz="4000" dirty="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a:t>General User Interface</a:t>
            </a:r>
          </a:p>
          <a:p>
            <a:pPr marL="536377" lvl="1" indent="-272950">
              <a:spcBef>
                <a:spcPts val="0"/>
              </a:spcBef>
            </a:pPr>
            <a:r>
              <a:rPr lang="en-GB" dirty="0"/>
              <a:t>Command organization</a:t>
            </a:r>
          </a:p>
          <a:p>
            <a:pPr marL="536377" lvl="1" indent="-272950">
              <a:spcBef>
                <a:spcPts val="0"/>
              </a:spcBef>
            </a:pPr>
            <a:r>
              <a:rPr lang="en-GB" dirty="0"/>
              <a:t>Category filtering</a:t>
            </a:r>
          </a:p>
          <a:p>
            <a:pPr marL="342774" lvl="1" indent="-228516">
              <a:spcBef>
                <a:spcPts val="1200"/>
              </a:spcBef>
              <a:buNone/>
            </a:pPr>
            <a:r>
              <a:rPr lang="en-GB" sz="3200" dirty="0"/>
              <a:t>Functionality added</a:t>
            </a:r>
          </a:p>
          <a:p>
            <a:pPr marL="536377" lvl="1" indent="-272950">
              <a:spcBef>
                <a:spcPts val="0"/>
              </a:spcBef>
            </a:pPr>
            <a:r>
              <a:rPr lang="en-GB" dirty="0"/>
              <a:t>Analytical model (generation and adjustment)</a:t>
            </a:r>
          </a:p>
          <a:p>
            <a:pPr marL="536377" lvl="1" indent="-272950">
              <a:spcBef>
                <a:spcPts val="0"/>
              </a:spcBef>
            </a:pPr>
            <a:r>
              <a:rPr lang="en-GB"/>
              <a:t>Load modelling</a:t>
            </a:r>
          </a:p>
          <a:p>
            <a:pPr marL="536377" lvl="1" indent="-272950">
              <a:spcBef>
                <a:spcPts val="0"/>
              </a:spcBef>
            </a:pPr>
            <a:r>
              <a:rPr lang="en-GB"/>
              <a:t>API specific model and load objects</a:t>
            </a:r>
            <a:endParaRPr lang="en-GB" dirty="0"/>
          </a:p>
          <a:p>
            <a:pPr marL="536377" lvl="1" indent="-272950">
              <a:spcBef>
                <a:spcPts val="0"/>
              </a:spcBef>
            </a:pPr>
            <a:r>
              <a:rPr lang="en-GB" dirty="0"/>
              <a:t>Rebar modelling</a:t>
            </a:r>
          </a:p>
          <a:p>
            <a:pPr marL="536377" lvl="1" indent="-272950">
              <a:spcBef>
                <a:spcPts val="0"/>
              </a:spcBef>
            </a:pPr>
            <a:r>
              <a:rPr lang="en-GB" dirty="0"/>
              <a:t>Composite metal deck</a:t>
            </a:r>
          </a:p>
          <a:p>
            <a:pPr marL="536377" lvl="1" indent="-272950">
              <a:spcBef>
                <a:spcPts val="0"/>
              </a:spcBef>
            </a:pPr>
            <a:r>
              <a:rPr lang="en-GB" dirty="0"/>
              <a:t>Graphical column schedule</a:t>
            </a:r>
          </a:p>
          <a:p>
            <a:pPr marL="536377" lvl="1" indent="-272950">
              <a:spcBef>
                <a:spcPts val="0"/>
              </a:spcBef>
            </a:pPr>
            <a:r>
              <a:rPr lang="en-GB" dirty="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a:t>Functionality removed</a:t>
            </a:r>
          </a:p>
          <a:p>
            <a:pPr marL="536377" lvl="1" indent="-272950">
              <a:spcBef>
                <a:spcPct val="0"/>
              </a:spcBef>
            </a:pPr>
            <a:r>
              <a:rPr lang="en-GB" dirty="0"/>
              <a:t>Reflected ceiling plans</a:t>
            </a:r>
          </a:p>
          <a:p>
            <a:pPr marL="536377" lvl="1" indent="-272950">
              <a:spcBef>
                <a:spcPct val="0"/>
              </a:spcBef>
            </a:pPr>
            <a:r>
              <a:rPr lang="en-GB" dirty="0"/>
              <a:t>Room related functionalities</a:t>
            </a:r>
          </a:p>
          <a:p>
            <a:pPr marL="536377" lvl="1" indent="-272950">
              <a:spcBef>
                <a:spcPct val="0"/>
              </a:spcBef>
            </a:pPr>
            <a:r>
              <a:rPr lang="en-GB" dirty="0"/>
              <a:t>Model text</a:t>
            </a:r>
          </a:p>
          <a:p>
            <a:pPr marL="536377" lvl="1" indent="-272950">
              <a:spcBef>
                <a:spcPct val="0"/>
              </a:spcBef>
            </a:pPr>
            <a:r>
              <a:rPr lang="en-GB" dirty="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a:t>Knowledge of Revit API basics</a:t>
            </a:r>
            <a:endParaRPr lang="en-GB" u="sng" dirty="0">
              <a:hlinkClick r:id="rId3"/>
            </a:endParaRP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a:t>Structural analysis model differs from drawing model</a:t>
            </a:r>
          </a:p>
          <a:p>
            <a:pPr marL="271397" indent="-271397">
              <a:buFont typeface="Wingdings" pitchFamily="2" charset="2"/>
              <a:buChar char="§"/>
            </a:pPr>
            <a:r>
              <a:rPr lang="en-US" sz="2000" dirty="0"/>
              <a:t>Revit Structure solves this problem</a:t>
            </a:r>
          </a:p>
          <a:p>
            <a:pPr marL="271397" indent="-271397">
              <a:buFont typeface="Wingdings" pitchFamily="2" charset="2"/>
              <a:buChar char="§"/>
            </a:pPr>
            <a:r>
              <a:rPr lang="en-US" sz="2000" b="1" dirty="0"/>
              <a:t>Physical</a:t>
            </a:r>
            <a:r>
              <a:rPr lang="en-US" sz="2000" dirty="0"/>
              <a:t> model is used for drawings, coordination and construction</a:t>
            </a:r>
          </a:p>
          <a:p>
            <a:pPr marL="271397" indent="-271397">
              <a:buFont typeface="Wingdings" pitchFamily="2" charset="2"/>
              <a:buChar char="§"/>
            </a:pPr>
            <a:r>
              <a:rPr lang="en-US" sz="2000" b="1" dirty="0"/>
              <a:t>Analytical</a:t>
            </a:r>
            <a:r>
              <a:rPr lang="en-US" sz="2000" dirty="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a:t>Members that need to participate in the analysis</a:t>
            </a:r>
          </a:p>
          <a:p>
            <a:pPr eaLnBrk="1" hangingPunct="1">
              <a:buFontTx/>
              <a:buNone/>
            </a:pPr>
            <a:r>
              <a:rPr lang="en-US" sz="2800" dirty="0"/>
              <a:t>Geometry (location)</a:t>
            </a:r>
          </a:p>
          <a:p>
            <a:pPr marL="536377" lvl="2" indent="-272950">
              <a:buFont typeface="Wingdings" pitchFamily="2" charset="2"/>
              <a:buChar char="§"/>
            </a:pPr>
            <a:r>
              <a:rPr lang="en-US" sz="2000" dirty="0"/>
              <a:t>Sections</a:t>
            </a:r>
          </a:p>
          <a:p>
            <a:pPr marL="536377" lvl="2" indent="-272950">
              <a:buFont typeface="Wingdings" pitchFamily="2" charset="2"/>
              <a:buChar char="§"/>
            </a:pPr>
            <a:r>
              <a:rPr lang="en-US" sz="2000" dirty="0"/>
              <a:t>Materials</a:t>
            </a:r>
          </a:p>
          <a:p>
            <a:pPr marL="536377" lvl="2" indent="-272950">
              <a:buFont typeface="Wingdings" pitchFamily="2" charset="2"/>
              <a:buChar char="§"/>
            </a:pPr>
            <a:r>
              <a:rPr lang="en-US" sz="2000" dirty="0"/>
              <a:t>Release conditions</a:t>
            </a:r>
          </a:p>
          <a:p>
            <a:pPr marL="536377" lvl="2" indent="-272950">
              <a:buFont typeface="Wingdings" pitchFamily="2" charset="2"/>
              <a:buChar char="§"/>
            </a:pPr>
            <a:r>
              <a:rPr lang="en-US" sz="2000" dirty="0"/>
              <a:t>Reference to level (optional)</a:t>
            </a:r>
          </a:p>
          <a:p>
            <a:pPr eaLnBrk="1" hangingPunct="1">
              <a:buFontTx/>
              <a:buNone/>
            </a:pPr>
            <a:r>
              <a:rPr lang="en-US" sz="2800" dirty="0"/>
              <a:t>Loads</a:t>
            </a:r>
          </a:p>
          <a:p>
            <a:pPr marL="536377" lvl="2" indent="-272950">
              <a:buFont typeface="Wingdings" pitchFamily="2" charset="2"/>
              <a:buChar char="§"/>
            </a:pPr>
            <a:r>
              <a:rPr lang="en-US" sz="2000" dirty="0"/>
              <a:t>Load cases</a:t>
            </a:r>
          </a:p>
          <a:p>
            <a:pPr marL="536377" lvl="2" indent="-272950">
              <a:buFont typeface="Wingdings" pitchFamily="2" charset="2"/>
              <a:buChar char="§"/>
            </a:pPr>
            <a:r>
              <a:rPr lang="en-US" sz="2000" dirty="0"/>
              <a:t>Load combinations</a:t>
            </a:r>
          </a:p>
          <a:p>
            <a:pPr marL="536377" lvl="2" indent="-272950">
              <a:buFont typeface="Wingdings" pitchFamily="2" charset="2"/>
              <a:buChar char="§"/>
            </a:pPr>
            <a:r>
              <a:rPr lang="en-US" sz="2000" dirty="0"/>
              <a:t>Point, line, area loads</a:t>
            </a:r>
          </a:p>
          <a:p>
            <a:pPr eaLnBrk="1" hangingPunct="1">
              <a:buFontTx/>
              <a:buNone/>
            </a:pPr>
            <a:r>
              <a:rPr lang="en-US" sz="2800"/>
              <a:t>Boundary conditions</a:t>
            </a:r>
          </a:p>
          <a:p>
            <a:pPr marL="536377" lvl="2" indent="-272950">
              <a:buFont typeface="Wingdings" pitchFamily="2" charset="2"/>
              <a:buChar char="§"/>
            </a:pPr>
            <a:r>
              <a:rPr lang="en-US" sz="200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950" name="Bitmap Image" r:id="rId4" imgW="2381582" imgH="1790476" progId="PBrush">
                  <p:embed/>
                </p:oleObj>
              </mc:Choice>
              <mc:Fallback>
                <p:oleObj name="Bitmap Image" r:id="rId4" imgW="2381582" imgH="1790476" progId="PBrush">
                  <p:embed/>
                  <p:pic>
                    <p:nvPicPr>
                      <p:cNvPr id="0" name="Picture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951" name="Bitmap Image" r:id="rId6" imgW="2381582" imgH="1790476" progId="PBrush">
                  <p:embed/>
                </p:oleObj>
              </mc:Choice>
              <mc:Fallback>
                <p:oleObj name="Bitmap Image" r:id="rId6" imgW="2381582" imgH="1790476" progId="PBrush">
                  <p:embed/>
                  <p:pic>
                    <p:nvPicPr>
                      <p:cNvPr id="0" name="Picture 1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mc:AlternateContent xmlns:mc="http://schemas.openxmlformats.org/markup-compatibility/2006">
              <mc:Choice xmlns:v="urn:schemas-microsoft-com:vml" Requires="v">
                <p:oleObj spid="_x0000_s2952" name="Bitmap Image" r:id="rId8" imgW="2400635" imgH="1819529" progId="PBrush">
                  <p:embed/>
                </p:oleObj>
              </mc:Choice>
              <mc:Fallback>
                <p:oleObj name="Bitmap Image" r:id="rId8" imgW="2400635" imgH="1819529" progId="PBrush">
                  <p:embed/>
                  <p:pic>
                    <p:nvPicPr>
                      <p:cNvPr id="0" name="Picture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0813" y="97631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mc:AlternateContent xmlns:mc="http://schemas.openxmlformats.org/markup-compatibility/2006">
              <mc:Choice xmlns:v="urn:schemas-microsoft-com:vml" Requires="v">
                <p:oleObj spid="_x0000_s2953" name="Bitmap Image" r:id="rId10" imgW="2381582" imgH="1800476" progId="PBrush">
                  <p:embed/>
                </p:oleObj>
              </mc:Choice>
              <mc:Fallback>
                <p:oleObj name="Bitmap Image" r:id="rId10" imgW="2381582" imgH="1800476" progId="PBrush">
                  <p:embed/>
                  <p:pic>
                    <p:nvPicPr>
                      <p:cNvPr id="0" name="Picture 1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813" y="995366"/>
                        <a:ext cx="2381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mc:AlternateContent xmlns:mc="http://schemas.openxmlformats.org/markup-compatibility/2006">
              <mc:Choice xmlns:v="urn:schemas-microsoft-com:vml" Requires="v">
                <p:oleObj spid="_x0000_s2954" name="Bitmap Image" r:id="rId12" imgW="2419048" imgH="1819529" progId="PBrush">
                  <p:embed/>
                </p:oleObj>
              </mc:Choice>
              <mc:Fallback>
                <p:oleObj name="Bitmap Image" r:id="rId12" imgW="2419048" imgH="1819529" progId="PBrush">
                  <p:embed/>
                  <p:pic>
                    <p:nvPicPr>
                      <p:cNvPr id="0" name="Picture 1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0813" y="995364"/>
                        <a:ext cx="24193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mc:AlternateContent xmlns:mc="http://schemas.openxmlformats.org/markup-compatibility/2006">
              <mc:Choice xmlns:v="urn:schemas-microsoft-com:vml" Requires="v">
                <p:oleObj spid="_x0000_s2955" name="Bitmap Image" r:id="rId14" imgW="2390476" imgH="1809524" progId="PBrush">
                  <p:embed/>
                </p:oleObj>
              </mc:Choice>
              <mc:Fallback>
                <p:oleObj name="Bitmap Image" r:id="rId14" imgW="2390476" imgH="1809524" progId="PBrush">
                  <p:embed/>
                  <p:pic>
                    <p:nvPicPr>
                      <p:cNvPr id="0" name="Picture 18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56288" y="2987676"/>
                        <a:ext cx="2390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mc:AlternateContent xmlns:mc="http://schemas.openxmlformats.org/markup-compatibility/2006">
              <mc:Choice xmlns:v="urn:schemas-microsoft-com:vml" Requires="v">
                <p:oleObj spid="_x0000_s2956" name="Bitmap Image" r:id="rId16" imgW="2400635" imgH="1819529" progId="PBrush">
                  <p:embed/>
                </p:oleObj>
              </mc:Choice>
              <mc:Fallback>
                <p:oleObj name="Bitmap Image" r:id="rId16" imgW="2400635" imgH="1819529" progId="PBrush">
                  <p:embed/>
                  <p:pic>
                    <p:nvPicPr>
                      <p:cNvPr id="0" name="Picture 1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6764" y="298767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mc:AlternateContent xmlns:mc="http://schemas.openxmlformats.org/markup-compatibility/2006">
              <mc:Choice xmlns:v="urn:schemas-microsoft-com:vml" Requires="v">
                <p:oleObj spid="_x0000_s2957" name="Bitmap Image" r:id="rId18" imgW="2381582" imgH="1790476" progId="PBrush">
                  <p:embed/>
                </p:oleObj>
              </mc:Choice>
              <mc:Fallback>
                <p:oleObj name="Bitmap Image" r:id="rId18" imgW="2381582" imgH="1790476" progId="PBrush">
                  <p:embed/>
                  <p:pic>
                    <p:nvPicPr>
                      <p:cNvPr id="0" name="Picture 1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48351" y="2987675"/>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mc:AlternateContent xmlns:mc="http://schemas.openxmlformats.org/markup-compatibility/2006">
              <mc:Choice xmlns:v="urn:schemas-microsoft-com:vml" Requires="v">
                <p:oleObj spid="_x0000_s2958" name="Bitmap Image" r:id="rId20" imgW="2371429" imgH="1800476" progId="PBrush">
                  <p:embed/>
                </p:oleObj>
              </mc:Choice>
              <mc:Fallback>
                <p:oleObj name="Bitmap Image" r:id="rId20" imgW="2371429" imgH="1800476" progId="PBrush">
                  <p:embed/>
                  <p:pic>
                    <p:nvPicPr>
                      <p:cNvPr id="0" name="Picture 1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57875" y="2987678"/>
                        <a:ext cx="23717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mc:AlternateContent xmlns:mc="http://schemas.openxmlformats.org/markup-compatibility/2006">
              <mc:Choice xmlns:v="urn:schemas-microsoft-com:vml" Requires="v">
                <p:oleObj spid="_x0000_s2959" name="Bitmap Image" r:id="rId22" imgW="2381582" imgH="1790476" progId="PBrush">
                  <p:embed/>
                </p:oleObj>
              </mc:Choice>
              <mc:Fallback>
                <p:oleObj name="Bitmap Image" r:id="rId22" imgW="2381582" imgH="1790476" progId="PBrush">
                  <p:embed/>
                  <p:pic>
                    <p:nvPicPr>
                      <p:cNvPr id="0" name="Picture 1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51526" y="30337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mc:AlternateContent xmlns:mc="http://schemas.openxmlformats.org/markup-compatibility/2006">
              <mc:Choice xmlns:v="urn:schemas-microsoft-com:vml" Requires="v">
                <p:oleObj spid="_x0000_s2960" name="Bitmap Image" r:id="rId24" imgW="2448267" imgH="1857143" progId="PBrush">
                  <p:embed/>
                </p:oleObj>
              </mc:Choice>
              <mc:Fallback>
                <p:oleObj name="Bitmap Image" r:id="rId24" imgW="2448267" imgH="1857143" progId="PBrush">
                  <p:embed/>
                  <p:pic>
                    <p:nvPicPr>
                      <p:cNvPr id="0" name="Picture 18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07075" y="2987676"/>
                        <a:ext cx="24479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mc:AlternateContent xmlns:mc="http://schemas.openxmlformats.org/markup-compatibility/2006">
                <mc:Choice xmlns:v="urn:schemas-microsoft-com:vml" Requires="v">
                  <p:oleObj spid="_x0000_s2961" name="Bitmap Image" r:id="rId26" imgW="2400635" imgH="1819529" progId="PBrush">
                    <p:embed/>
                  </p:oleObj>
                </mc:Choice>
                <mc:Fallback>
                  <p:oleObj name="Bitmap Image" r:id="rId26" imgW="2400635" imgH="1819529" progId="PBrush">
                    <p:embed/>
                    <p:pic>
                      <p:nvPicPr>
                        <p:cNvPr id="0" name="Picture 18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58" y="416"/>
                          <a:ext cx="1512"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mc:AlternateContent xmlns:mc="http://schemas.openxmlformats.org/markup-compatibility/2006">
              <mc:Choice xmlns:v="urn:schemas-microsoft-com:vml" Requires="v">
                <p:oleObj spid="_x0000_s2962" name="Bitmap Image" r:id="rId28" imgW="2409524" imgH="1819529" progId="PBrush">
                  <p:embed/>
                </p:oleObj>
              </mc:Choice>
              <mc:Fallback>
                <p:oleObj name="Bitmap Image" r:id="rId28" imgW="2409524" imgH="1819529" progId="PBrush">
                  <p:embed/>
                  <p:pic>
                    <p:nvPicPr>
                      <p:cNvPr id="0" name="Picture 18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7550" y="2951163"/>
                        <a:ext cx="24098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mc:AlternateContent xmlns:mc="http://schemas.openxmlformats.org/markup-compatibility/2006">
                <mc:Choice xmlns:v="urn:schemas-microsoft-com:vml" Requires="v">
                  <p:oleObj spid="_x0000_s2963" name="Bitmap Image" r:id="rId30" imgW="2457143" imgH="2257740" progId="PBrush">
                    <p:embed/>
                  </p:oleObj>
                </mc:Choice>
                <mc:Fallback>
                  <p:oleObj name="Bitmap Image" r:id="rId30" imgW="2457143" imgH="2257740" progId="PBrush">
                    <p:embed/>
                    <p:pic>
                      <p:nvPicPr>
                        <p:cNvPr id="0" name="Picture 18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00" y="1613"/>
                          <a:ext cx="154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mc:AlternateContent xmlns:mc="http://schemas.openxmlformats.org/markup-compatibility/2006">
              <mc:Choice xmlns:v="urn:schemas-microsoft-com:vml" Requires="v">
                <p:oleObj spid="_x0000_s2964" name="Bitmap Image" r:id="rId32" imgW="2486372" imgH="2247619" progId="PBrush">
                  <p:embed/>
                </p:oleObj>
              </mc:Choice>
              <mc:Fallback>
                <p:oleObj name="Bitmap Image" r:id="rId32" imgW="2486372" imgH="2247619" progId="PBrush">
                  <p:embed/>
                  <p:pic>
                    <p:nvPicPr>
                      <p:cNvPr id="0" name="Picture 18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28753" y="4610100"/>
                        <a:ext cx="24860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mc:AlternateContent xmlns:mc="http://schemas.openxmlformats.org/markup-compatibility/2006">
              <mc:Choice xmlns:v="urn:schemas-microsoft-com:vml" Requires="v">
                <p:oleObj spid="_x0000_s2965" name="Bitmap Image" r:id="rId34" imgW="2486372" imgH="2257740" progId="PBrush">
                  <p:embed/>
                </p:oleObj>
              </mc:Choice>
              <mc:Fallback>
                <p:oleObj name="Bitmap Image" r:id="rId34" imgW="2486372" imgH="2257740" progId="PBrush">
                  <p:embed/>
                  <p:pic>
                    <p:nvPicPr>
                      <p:cNvPr id="0" name="Picture 19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92241" y="4572003"/>
                        <a:ext cx="24860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mc:AlternateContent xmlns:mc="http://schemas.openxmlformats.org/markup-compatibility/2006">
                <mc:Choice xmlns:v="urn:schemas-microsoft-com:vml" Requires="v">
                  <p:oleObj spid="_x0000_s2966" name="Bitmap Image" r:id="rId36" imgW="2371429" imgH="1790476" progId="PBrush">
                    <p:embed/>
                  </p:oleObj>
                </mc:Choice>
                <mc:Fallback>
                  <p:oleObj name="Bitmap Image" r:id="rId36" imgW="2371429" imgH="1790476" progId="PBrush">
                    <p:embed/>
                    <p:pic>
                      <p:nvPicPr>
                        <p:cNvPr id="0" name="Picture 19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58" y="2874"/>
                          <a:ext cx="1494" cy="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a:t>Analysis Requirements</a:t>
            </a:r>
          </a:p>
        </p:txBody>
      </p:sp>
      <p:sp>
        <p:nvSpPr>
          <p:cNvPr id="22531" name="Rectangle 3"/>
          <p:cNvSpPr>
            <a:spLocks noGrp="1" noChangeArrowheads="1"/>
          </p:cNvSpPr>
          <p:nvPr>
            <p:ph idx="1"/>
          </p:nvPr>
        </p:nvSpPr>
        <p:spPr/>
        <p:txBody>
          <a:bodyPr/>
          <a:lstStyle/>
          <a:p>
            <a:pPr lvl="1" eaLnBrk="1" hangingPunct="1"/>
            <a:r>
              <a:rPr lang="en-GB" dirty="0"/>
              <a:t>Extract the analytical model geometry</a:t>
            </a:r>
          </a:p>
          <a:p>
            <a:pPr lvl="1" eaLnBrk="1" hangingPunct="1"/>
            <a:r>
              <a:rPr lang="en-GB" dirty="0"/>
              <a:t>Extract the load cases, load combinations, loads</a:t>
            </a:r>
          </a:p>
          <a:p>
            <a:pPr lvl="1" eaLnBrk="1" hangingPunct="1"/>
            <a:r>
              <a:rPr lang="en-GB" dirty="0"/>
              <a:t>Extract release and boundary conditions</a:t>
            </a:r>
          </a:p>
          <a:p>
            <a:pPr lvl="1" eaLnBrk="1" hangingPunct="1"/>
            <a:r>
              <a:rPr lang="en-GB" dirty="0"/>
              <a:t>Update the model with changes and new and deleted elements</a:t>
            </a:r>
          </a:p>
          <a:p>
            <a:pPr lvl="1" eaLnBrk="1" hangingPunct="1"/>
            <a:r>
              <a:rPr lang="en-GB" dirty="0"/>
              <a:t>Add load cases and load combinations</a:t>
            </a:r>
          </a:p>
          <a:p>
            <a:pPr lvl="1" eaLnBrk="1" hangingPunct="1"/>
            <a:r>
              <a:rPr lang="en-GB" dirty="0"/>
              <a:t>Add loads and reactions </a:t>
            </a:r>
          </a:p>
          <a:p>
            <a:pPr lvl="1" eaLnBrk="1" hangingPunct="1"/>
            <a:r>
              <a:rPr lang="en-GB" dirty="0"/>
              <a:t>Add project information, shared parameters</a:t>
            </a:r>
          </a:p>
          <a:p>
            <a:pPr lvl="1" eaLnBrk="1" hangingPunct="1"/>
            <a:r>
              <a:rPr lang="en-GB" dirty="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a:t>Shared parameters </a:t>
            </a:r>
          </a:p>
          <a:p>
            <a:pPr marL="536377" lvl="1" indent="-272950">
              <a:buFont typeface="Wingdings" pitchFamily="2" charset="2"/>
              <a:buChar char="§"/>
            </a:pPr>
            <a:r>
              <a:rPr lang="en-US" sz="2400" dirty="0"/>
              <a:t>Can be defined in an external file</a:t>
            </a:r>
          </a:p>
          <a:p>
            <a:pPr marL="536377" lvl="1" indent="-272950">
              <a:buFont typeface="Wingdings" pitchFamily="2" charset="2"/>
              <a:buChar char="§"/>
            </a:pPr>
            <a:r>
              <a:rPr lang="en-US" sz="2400" dirty="0"/>
              <a:t>Can be added with the API</a:t>
            </a:r>
          </a:p>
          <a:p>
            <a:pPr marL="536377" lvl="1" indent="-272950">
              <a:buFont typeface="Wingdings" pitchFamily="2" charset="2"/>
              <a:buChar char="§"/>
            </a:pPr>
            <a:r>
              <a:rPr lang="en-US" sz="2400" dirty="0"/>
              <a:t>Can be defined per element</a:t>
            </a:r>
          </a:p>
          <a:p>
            <a:pPr marL="536377" lvl="1" indent="-272950">
              <a:buFont typeface="Wingdings" pitchFamily="2" charset="2"/>
              <a:buChar char="§"/>
            </a:pPr>
            <a:r>
              <a:rPr lang="en-US" sz="2400" dirty="0"/>
              <a:t>Can be project specific, e.g. building codes</a:t>
            </a:r>
          </a:p>
          <a:p>
            <a:pPr marL="0" indent="0">
              <a:buNone/>
            </a:pPr>
            <a:r>
              <a:rPr lang="en-US" sz="2400" dirty="0"/>
              <a:t>Templates</a:t>
            </a:r>
          </a:p>
          <a:p>
            <a:pPr marL="536377" lvl="1" indent="-272950">
              <a:buFont typeface="Wingdings" pitchFamily="2" charset="2"/>
              <a:buChar char="§"/>
            </a:pPr>
            <a:r>
              <a:rPr lang="en-US" sz="2400" dirty="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a:solidFill>
                  <a:schemeClr val="tx1"/>
                </a:solidFill>
                <a:latin typeface="+mj-lt"/>
              </a:rPr>
              <a:t>Tessellate 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a:ea typeface="ＭＳ Ｐゴシック" pitchFamily="34" charset="-128"/>
              </a:rPr>
              <a:t>Parameters</a:t>
            </a:r>
          </a:p>
          <a:p>
            <a:pPr lvl="1">
              <a:lnSpc>
                <a:spcPct val="90000"/>
              </a:lnSpc>
              <a:spcBef>
                <a:spcPts val="0"/>
              </a:spcBef>
            </a:pPr>
            <a:r>
              <a:rPr lang="en-GB" dirty="0"/>
              <a:t>BrowseBindings</a:t>
            </a:r>
          </a:p>
          <a:p>
            <a:pPr lvl="1">
              <a:lnSpc>
                <a:spcPct val="90000"/>
              </a:lnSpc>
              <a:spcBef>
                <a:spcPts val="0"/>
              </a:spcBef>
            </a:pPr>
            <a:r>
              <a:rPr lang="en-GB" dirty="0"/>
              <a:t>CreateShared</a:t>
            </a:r>
          </a:p>
          <a:p>
            <a:pPr lvl="1">
              <a:lnSpc>
                <a:spcPct val="90000"/>
              </a:lnSpc>
              <a:spcBef>
                <a:spcPts val="0"/>
              </a:spcBef>
            </a:pPr>
            <a:r>
              <a:rPr lang="en-GB" dirty="0"/>
              <a:t>FireRating</a:t>
            </a:r>
          </a:p>
          <a:p>
            <a:pPr lvl="1">
              <a:lnSpc>
                <a:spcPct val="90000"/>
              </a:lnSpc>
              <a:spcBef>
                <a:spcPts val="0"/>
              </a:spcBef>
            </a:pPr>
            <a:r>
              <a:rPr lang="en-GB" dirty="0"/>
              <a:t>InvisibleParam</a:t>
            </a:r>
          </a:p>
          <a:p>
            <a:pPr>
              <a:spcBef>
                <a:spcPts val="0"/>
              </a:spcBef>
            </a:pPr>
            <a:r>
              <a:rPr lang="en-GB" altLang="ja-JP" sz="2800" dirty="0">
                <a:ea typeface="ＭＳ Ｐゴシック" pitchFamily="34" charset="-128"/>
              </a:rPr>
              <a:t>Analytical Model</a:t>
            </a:r>
          </a:p>
          <a:p>
            <a:pPr lvl="1">
              <a:lnSpc>
                <a:spcPct val="90000"/>
              </a:lnSpc>
              <a:spcBef>
                <a:spcPts val="0"/>
              </a:spcBef>
            </a:pPr>
            <a:r>
              <a:rPr lang="en-GB" altLang="ja-JP" dirty="0">
                <a:ea typeface="ＭＳ Ｐゴシック" pitchFamily="34" charset="-128"/>
              </a:rPr>
              <a:t>AnalyticalSupportData_Info</a:t>
            </a:r>
          </a:p>
          <a:p>
            <a:pPr lvl="1">
              <a:lnSpc>
                <a:spcPct val="90000"/>
              </a:lnSpc>
              <a:spcBef>
                <a:spcPts val="0"/>
              </a:spcBef>
            </a:pPr>
            <a:r>
              <a:rPr lang="en-GB" altLang="zh-CN" dirty="0">
                <a:ea typeface="宋体" pitchFamily="2" charset="-122"/>
              </a:rPr>
              <a:t>AnalyticalViewer</a:t>
            </a:r>
            <a:endParaRPr lang="en-GB" altLang="ja-JP" dirty="0">
              <a:ea typeface="ＭＳ Ｐゴシック" pitchFamily="34" charset="-128"/>
            </a:endParaRPr>
          </a:p>
          <a:p>
            <a:pPr lvl="1">
              <a:lnSpc>
                <a:spcPct val="90000"/>
              </a:lnSpc>
              <a:spcBef>
                <a:spcPts val="0"/>
              </a:spcBef>
            </a:pPr>
            <a:r>
              <a:rPr lang="en-GB" dirty="0"/>
              <a:t>BoundaryConditions</a:t>
            </a:r>
          </a:p>
          <a:p>
            <a:pPr lvl="1">
              <a:lnSpc>
                <a:spcPct val="90000"/>
              </a:lnSpc>
              <a:spcBef>
                <a:spcPts val="0"/>
              </a:spcBef>
            </a:pPr>
            <a:r>
              <a:rPr lang="en-GB" dirty="0"/>
              <a:t>Loads</a:t>
            </a:r>
          </a:p>
          <a:p>
            <a:pPr lvl="1">
              <a:lnSpc>
                <a:spcPct val="90000"/>
              </a:lnSpc>
              <a:spcBef>
                <a:spcPts val="0"/>
              </a:spcBef>
            </a:pPr>
            <a:r>
              <a:rPr lang="en-GB" dirty="0"/>
              <a:t>RotateFramingObjects</a:t>
            </a:r>
          </a:p>
          <a:p>
            <a:pPr lvl="1">
              <a:lnSpc>
                <a:spcPct val="90000"/>
              </a:lnSpc>
              <a:spcBef>
                <a:spcPts val="0"/>
              </a:spcBef>
            </a:pPr>
            <a:r>
              <a:rPr lang="en-GB" altLang="zh-CN" dirty="0">
                <a:ea typeface="宋体" pitchFamily="2" charset="-122"/>
              </a:rPr>
              <a:t>SlabProperties</a:t>
            </a:r>
          </a:p>
          <a:p>
            <a:pPr lvl="1">
              <a:lnSpc>
                <a:spcPct val="90000"/>
              </a:lnSpc>
              <a:spcBef>
                <a:spcPts val="0"/>
              </a:spcBef>
            </a:pPr>
            <a:r>
              <a:rPr lang="en-GB" altLang="zh-CN" dirty="0">
                <a:ea typeface="宋体" pitchFamily="2" charset="-122"/>
              </a:rPr>
              <a:t>SpanDirection </a:t>
            </a:r>
            <a:endParaRPr lang="en-GB" dirty="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Revit Structure Analysis Labs</a:t>
            </a:r>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Agenda</a:t>
            </a:r>
          </a:p>
        </p:txBody>
      </p:sp>
      <p:sp>
        <p:nvSpPr>
          <p:cNvPr id="5123" name="Rectangle 3"/>
          <p:cNvSpPr>
            <a:spLocks noGrp="1" noChangeArrowheads="1"/>
          </p:cNvSpPr>
          <p:nvPr>
            <p:ph idx="1"/>
          </p:nvPr>
        </p:nvSpPr>
        <p:spPr>
          <a:xfrm>
            <a:off x="311782" y="1076258"/>
            <a:ext cx="8046432" cy="5353137"/>
          </a:xfrm>
        </p:spPr>
        <p:txBody>
          <a:bodyPr/>
          <a:lstStyle/>
          <a:p>
            <a:r>
              <a:rPr lang="en-GB" sz="3200" dirty="0"/>
              <a:t>Recent Structural API Enhancements</a:t>
            </a:r>
          </a:p>
          <a:p>
            <a:pPr marL="576000" lvl="1" indent="-288000">
              <a:spcBef>
                <a:spcPts val="0"/>
              </a:spcBef>
            </a:pPr>
            <a:r>
              <a:rPr lang="en-GB" sz="2000" dirty="0"/>
              <a:t>Revit Structure 2013</a:t>
            </a:r>
          </a:p>
          <a:p>
            <a:pPr marL="576000" lvl="1" indent="-288000">
              <a:spcBef>
                <a:spcPts val="0"/>
              </a:spcBef>
            </a:pPr>
            <a:r>
              <a:rPr lang="en-GB" sz="2000" dirty="0"/>
              <a:t>Revit Structure 2014</a:t>
            </a:r>
          </a:p>
          <a:p>
            <a:pPr eaLnBrk="1" hangingPunct="1">
              <a:buFontTx/>
              <a:buNone/>
            </a:pPr>
            <a:r>
              <a:rPr lang="en-GB" sz="3200" dirty="0"/>
              <a:t>Analysis Link</a:t>
            </a:r>
          </a:p>
          <a:p>
            <a:pPr marL="576000" lvl="1" indent="-288000">
              <a:spcBef>
                <a:spcPts val="0"/>
              </a:spcBef>
            </a:pPr>
            <a:r>
              <a:rPr lang="en-GB" sz="2000" dirty="0"/>
              <a:t>Overview – workflow, </a:t>
            </a:r>
            <a:r>
              <a:rPr lang="en-GB" sz="2000" dirty="0" err="1"/>
              <a:t>rac</a:t>
            </a:r>
            <a:r>
              <a:rPr lang="en-GB" sz="2000" dirty="0"/>
              <a:t> versus </a:t>
            </a:r>
            <a:r>
              <a:rPr lang="en-GB" sz="2000" dirty="0" err="1"/>
              <a:t>rst</a:t>
            </a:r>
            <a:r>
              <a:rPr lang="en-GB" sz="2000" dirty="0"/>
              <a:t>, physical versus analytical model</a:t>
            </a:r>
          </a:p>
          <a:p>
            <a:pPr marL="576000" lvl="1" indent="-288000">
              <a:spcBef>
                <a:spcPts val="0"/>
              </a:spcBef>
            </a:pPr>
            <a:r>
              <a:rPr lang="en-GB" sz="2000" dirty="0" err="1"/>
              <a:t>RstLabs</a:t>
            </a:r>
            <a:r>
              <a:rPr lang="en-GB" sz="2000" dirty="0"/>
              <a:t> – analysis link requirements and labs</a:t>
            </a:r>
          </a:p>
          <a:p>
            <a:pPr marL="576000" lvl="1" indent="-288000">
              <a:spcBef>
                <a:spcPts val="0"/>
              </a:spcBef>
            </a:pPr>
            <a:r>
              <a:rPr lang="en-GB" sz="2000" dirty="0" err="1"/>
              <a:t>RstLink</a:t>
            </a:r>
            <a:r>
              <a:rPr lang="en-GB" sz="2000" dirty="0"/>
              <a:t> – sample analysis link application</a:t>
            </a:r>
          </a:p>
          <a:p>
            <a:r>
              <a:rPr lang="en-GB" sz="3200" dirty="0"/>
              <a:t>Rebar</a:t>
            </a:r>
          </a:p>
          <a:p>
            <a:pPr marL="576000" lvl="1" indent="-288000">
              <a:spcBef>
                <a:spcPts val="0"/>
              </a:spcBef>
            </a:pPr>
            <a:r>
              <a:rPr lang="en-GB" sz="2000" dirty="0"/>
              <a:t>Revit Structure rebar workflow</a:t>
            </a:r>
          </a:p>
          <a:p>
            <a:pPr marL="576000" lvl="1" indent="-288000">
              <a:spcBef>
                <a:spcPts val="0"/>
              </a:spcBef>
            </a:pPr>
            <a:r>
              <a:rPr lang="en-GB" sz="2000" dirty="0"/>
              <a:t>Generate and extract rebar and its information</a:t>
            </a:r>
          </a:p>
          <a:p>
            <a:r>
              <a:rPr lang="en-GB" sz="3200" dirty="0"/>
              <a:t>Detailing</a:t>
            </a:r>
          </a:p>
          <a:p>
            <a:pPr marL="576000" lvl="1" indent="-288000">
              <a:spcBef>
                <a:spcPts val="0"/>
              </a:spcBef>
            </a:pPr>
            <a:r>
              <a:rPr lang="en-GB" sz="2000" dirty="0"/>
              <a:t>Generate views and sheets</a:t>
            </a:r>
          </a:p>
          <a:p>
            <a:pPr marL="576000" lvl="1" indent="-288000">
              <a:spcBef>
                <a:spcPts val="0"/>
              </a:spcBef>
            </a:pPr>
            <a:r>
              <a:rPr lang="en-GB" sz="2000" dirty="0"/>
              <a:t>Import and export </a:t>
            </a:r>
            <a:r>
              <a:rPr lang="en-GB" sz="2000" dirty="0" err="1"/>
              <a:t>dwg</a:t>
            </a:r>
            <a:r>
              <a:rPr lang="en-GB" sz="2000" dirty="0"/>
              <a:t> and other external file formats</a:t>
            </a:r>
          </a:p>
          <a:p>
            <a:pPr marL="576000" lvl="1" indent="-288000">
              <a:spcBef>
                <a:spcPts val="0"/>
              </a:spcBef>
            </a:pPr>
            <a:r>
              <a:rPr lang="en-GB" sz="2000" dirty="0"/>
              <a:t>Add text, dimensioning and annotation</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a:t>Loads</a:t>
            </a:r>
          </a:p>
          <a:p>
            <a:pPr lvl="1">
              <a:spcBef>
                <a:spcPts val="0"/>
              </a:spcBef>
              <a:tabLst>
                <a:tab pos="1521852" algn="l"/>
              </a:tabLst>
            </a:pPr>
            <a:r>
              <a:rPr lang="en-GB" sz="2000" dirty="0"/>
              <a:t>1-1	Load cases, natures, combinations, usages</a:t>
            </a:r>
          </a:p>
          <a:p>
            <a:pPr lvl="1">
              <a:spcBef>
                <a:spcPts val="0"/>
              </a:spcBef>
              <a:tabLst>
                <a:tab pos="1521852" algn="l"/>
              </a:tabLst>
            </a:pPr>
            <a:r>
              <a:rPr lang="en-GB" sz="2000" dirty="0"/>
              <a:t>1-2	Point, line and area loads</a:t>
            </a:r>
          </a:p>
          <a:p>
            <a:pPr lvl="1">
              <a:spcBef>
                <a:spcPts val="0"/>
              </a:spcBef>
              <a:tabLst>
                <a:tab pos="1521852" algn="l"/>
              </a:tabLst>
            </a:pPr>
            <a:r>
              <a:rPr lang="en-GB" sz="2000" dirty="0"/>
              <a:t>1-3	Load parameters and modification</a:t>
            </a:r>
          </a:p>
          <a:p>
            <a:pPr lvl="1">
              <a:spcBef>
                <a:spcPts val="0"/>
              </a:spcBef>
              <a:tabLst>
                <a:tab pos="1521852" algn="l"/>
              </a:tabLst>
            </a:pPr>
            <a:r>
              <a:rPr lang="en-GB" sz="2000" dirty="0"/>
              <a:t>1-4	Load symbols</a:t>
            </a:r>
          </a:p>
          <a:p>
            <a:pPr lvl="1">
              <a:spcBef>
                <a:spcPts val="0"/>
              </a:spcBef>
              <a:tabLst>
                <a:tab pos="1521852" algn="l"/>
              </a:tabLst>
            </a:pPr>
            <a:r>
              <a:rPr lang="en-GB" sz="2000" dirty="0"/>
              <a:t>1-5	Creating load objects</a:t>
            </a:r>
          </a:p>
          <a:p>
            <a:pPr>
              <a:spcBef>
                <a:spcPts val="0"/>
              </a:spcBef>
              <a:tabLst>
                <a:tab pos="1521852" algn="l"/>
              </a:tabLst>
            </a:pPr>
            <a:r>
              <a:rPr lang="en-GB" sz="2800" dirty="0"/>
              <a:t>Structure</a:t>
            </a:r>
          </a:p>
          <a:p>
            <a:pPr lvl="1">
              <a:spcBef>
                <a:spcPts val="0"/>
              </a:spcBef>
              <a:tabLst>
                <a:tab pos="1521852" algn="l"/>
              </a:tabLst>
            </a:pPr>
            <a:r>
              <a:rPr lang="en-GB" sz="2000"/>
              <a:t>2-1	Columns</a:t>
            </a:r>
          </a:p>
          <a:p>
            <a:pPr lvl="1">
              <a:spcBef>
                <a:spcPts val="0"/>
              </a:spcBef>
              <a:tabLst>
                <a:tab pos="1521852" algn="l"/>
              </a:tabLst>
            </a:pPr>
            <a:r>
              <a:rPr lang="en-GB" sz="2000"/>
              <a:t>2-2	Framing</a:t>
            </a:r>
            <a:endParaRPr lang="en-GB" sz="2000" dirty="0"/>
          </a:p>
          <a:p>
            <a:pPr lvl="1">
              <a:spcBef>
                <a:spcPts val="0"/>
              </a:spcBef>
              <a:tabLst>
                <a:tab pos="1521852" algn="l"/>
              </a:tabLst>
            </a:pPr>
            <a:r>
              <a:rPr lang="en-GB" sz="2000"/>
              <a:t>2-3	Foundations</a:t>
            </a:r>
          </a:p>
          <a:p>
            <a:pPr lvl="1">
              <a:spcBef>
                <a:spcPts val="0"/>
              </a:spcBef>
              <a:tabLst>
                <a:tab pos="1521852" algn="l"/>
              </a:tabLst>
            </a:pPr>
            <a:r>
              <a:rPr lang="en-GB" sz="2000"/>
              <a:t>2-4	Structural standard family instances</a:t>
            </a:r>
            <a:endParaRPr lang="en-GB" sz="2000" dirty="0"/>
          </a:p>
          <a:p>
            <a:pPr lvl="1">
              <a:spcBef>
                <a:spcPts val="0"/>
              </a:spcBef>
              <a:tabLst>
                <a:tab pos="1521852" algn="l"/>
              </a:tabLst>
            </a:pPr>
            <a:r>
              <a:rPr lang="en-GB" sz="2000"/>
              <a:t>2-5	Structural system family instances: walls</a:t>
            </a:r>
            <a:r>
              <a:rPr lang="en-GB" sz="2000" dirty="0"/>
              <a:t>, floors, footings</a:t>
            </a:r>
          </a:p>
          <a:p>
            <a:pPr>
              <a:spcBef>
                <a:spcPts val="0"/>
              </a:spcBef>
              <a:tabLst>
                <a:tab pos="1521852" algn="l"/>
              </a:tabLst>
            </a:pPr>
            <a:r>
              <a:rPr lang="en-GB" sz="2800" dirty="0"/>
              <a:t>Analytical Model</a:t>
            </a:r>
          </a:p>
          <a:p>
            <a:pPr lvl="1">
              <a:spcBef>
                <a:spcPts val="0"/>
              </a:spcBef>
              <a:tabLst>
                <a:tab pos="1521852" algn="l"/>
              </a:tabLst>
            </a:pPr>
            <a:r>
              <a:rPr lang="en-GB" sz="2000" dirty="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a:t>Load Cases</a:t>
            </a:r>
          </a:p>
          <a:p>
            <a:pPr marL="342774" lvl="1" indent="-228516">
              <a:spcBef>
                <a:spcPct val="0"/>
              </a:spcBef>
            </a:pPr>
            <a:r>
              <a:rPr lang="en-GB" dirty="0"/>
              <a:t>Load Natures</a:t>
            </a:r>
          </a:p>
          <a:p>
            <a:pPr marL="342774" lvl="1" indent="-228516">
              <a:spcBef>
                <a:spcPct val="0"/>
              </a:spcBef>
            </a:pPr>
            <a:r>
              <a:rPr lang="en-GB" dirty="0"/>
              <a:t>Load Combinations</a:t>
            </a:r>
          </a:p>
          <a:p>
            <a:pPr marL="342774" lvl="1" indent="-228516">
              <a:spcBef>
                <a:spcPct val="0"/>
              </a:spcBef>
            </a:pPr>
            <a:r>
              <a:rPr lang="en-GB" dirty="0"/>
              <a:t>Load Usages</a:t>
            </a:r>
          </a:p>
          <a:p>
            <a:pPr marL="342774" lvl="1" indent="-228516">
              <a:buNone/>
            </a:pPr>
            <a:r>
              <a:rPr lang="en-GB" sz="6000" dirty="0">
                <a:solidFill>
                  <a:schemeClr val="accent1"/>
                </a:solidFill>
              </a:rPr>
              <a:t>Lab 1-1</a:t>
            </a:r>
          </a:p>
          <a:p>
            <a:pPr marL="342774" lvl="1" indent="-228516"/>
            <a:r>
              <a:rPr lang="en-GB" sz="1600" dirty="0"/>
              <a:t>To retrieve load case, nature, combination and usage objects, </a:t>
            </a:r>
            <a:r>
              <a:rPr lang="en-GB" sz="1600"/>
              <a:t>simply filter for </a:t>
            </a:r>
            <a:r>
              <a:rPr lang="en-GB" sz="1600" dirty="0"/>
              <a:t>the corresponding object class LoadCase, LoadNature, LoadCombination and LoadUsage</a:t>
            </a:r>
          </a:p>
          <a:p>
            <a:pPr marL="342774" lvl="1" indent="-228516"/>
            <a:r>
              <a:rPr lang="en-GB" sz="1600" dirty="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a:t>Loads Grouping Code</a:t>
            </a:r>
          </a:p>
        </p:txBody>
      </p:sp>
      <p:sp>
        <p:nvSpPr>
          <p:cNvPr id="28675" name="Rectangle 3"/>
          <p:cNvSpPr>
            <a:spLocks noGrp="1" noChangeArrowheads="1"/>
          </p:cNvSpPr>
          <p:nvPr>
            <p:ph idx="1"/>
          </p:nvPr>
        </p:nvSpPr>
        <p:spPr>
          <a:xfrm>
            <a:off x="179512" y="1142984"/>
            <a:ext cx="8460638" cy="5094328"/>
          </a:xfrm>
        </p:spPr>
        <p:txBody>
          <a:bodyPr/>
          <a:lstStyle/>
          <a:p>
            <a:pPr marL="0" indent="0"/>
            <a:r>
              <a:rPr lang="en-GB" dirty="0"/>
              <a:t>Retrieve objects</a:t>
            </a:r>
          </a:p>
          <a:p>
            <a:r>
              <a:rPr lang="en-US" altLang="zh-CN" sz="1200" kern="0" dirty="0">
                <a:latin typeface="NSimSun"/>
                <a:cs typeface="NSimSun"/>
              </a:rPr>
              <a:t>      </a:t>
            </a:r>
            <a:r>
              <a:rPr lang="en-US" altLang="zh-CN" sz="1200" kern="0" dirty="0">
                <a:solidFill>
                  <a:srgbClr val="008000"/>
                </a:solidFill>
                <a:latin typeface="NSimSun"/>
                <a:cs typeface="NSimSun"/>
              </a:rPr>
              <a:t>// load natures</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ldNatures</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LoadNature</a:t>
            </a:r>
            <a:r>
              <a:rPr lang="en-US" altLang="zh-CN" sz="1200" kern="0" dirty="0">
                <a:latin typeface="NSimSun"/>
                <a:cs typeface="NSimSun"/>
              </a:rPr>
              <a:t> ) );</a:t>
            </a:r>
            <a:endParaRPr lang="zh-CN" altLang="zh-CN" sz="1400" kern="100" dirty="0">
              <a:cs typeface="Times New Roman"/>
            </a:endParaRPr>
          </a:p>
          <a:p>
            <a:pPr algn="just">
              <a:spcAft>
                <a:spcPts val="0"/>
              </a:spcAft>
            </a:pPr>
            <a:r>
              <a:rPr lang="en-US" altLang="zh-CN" sz="1400" kern="100" dirty="0">
                <a:cs typeface="Times New Roman"/>
              </a:rPr>
              <a:t>  </a:t>
            </a:r>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type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p>
          <a:p>
            <a:r>
              <a:rPr lang="en-GB" dirty="0"/>
              <a:t>Create objects</a:t>
            </a:r>
            <a:endParaRPr lang="en-GB" sz="1200" dirty="0"/>
          </a:p>
          <a:p>
            <a:pPr marL="860803" lvl="4" indent="0">
              <a:spcBef>
                <a:spcPts val="0"/>
              </a:spcBef>
            </a:pPr>
            <a:r>
              <a:rPr lang="en-GB" sz="1200" dirty="0" err="1"/>
              <a:t>LoadCase</a:t>
            </a:r>
            <a:r>
              <a:rPr lang="en-GB" sz="1200" dirty="0"/>
              <a:t>.</a:t>
            </a:r>
            <a:r>
              <a:rPr lang="en-US" sz="1200" dirty="0"/>
              <a:t>Create(document,</a:t>
            </a:r>
            <a:r>
              <a:rPr lang="en-GB" sz="1200" dirty="0"/>
              <a:t>string </a:t>
            </a:r>
            <a:r>
              <a:rPr lang="en-GB" sz="1200" dirty="0" err="1"/>
              <a:t>name,ElementId</a:t>
            </a:r>
            <a:r>
              <a:rPr lang="en-GB" sz="1200" dirty="0"/>
              <a:t> </a:t>
            </a:r>
            <a:r>
              <a:rPr lang="en-GB" sz="1200" dirty="0" err="1"/>
              <a:t>loadNatureId,Elementid</a:t>
            </a:r>
            <a:r>
              <a:rPr lang="en-GB" sz="1200" dirty="0"/>
              <a:t> </a:t>
            </a:r>
            <a:r>
              <a:rPr lang="en-GB" sz="1200" dirty="0" err="1"/>
              <a:t>categoryId</a:t>
            </a:r>
            <a:r>
              <a:rPr lang="en-GB" sz="1200" dirty="0"/>
              <a:t> );</a:t>
            </a:r>
          </a:p>
          <a:p>
            <a:pPr marL="860803" lvl="4" indent="0">
              <a:spcBef>
                <a:spcPts val="0"/>
              </a:spcBef>
            </a:pPr>
            <a:r>
              <a:rPr lang="en-US" sz="1200" dirty="0" err="1"/>
              <a:t>LoadNature.Create</a:t>
            </a:r>
            <a:r>
              <a:rPr lang="en-US" sz="1200" dirty="0"/>
              <a:t>(</a:t>
            </a:r>
            <a:r>
              <a:rPr lang="en-US" sz="1200" dirty="0" err="1"/>
              <a:t>document,string</a:t>
            </a:r>
            <a:r>
              <a:rPr lang="en-US" sz="1200" dirty="0"/>
              <a:t> name)</a:t>
            </a:r>
          </a:p>
          <a:p>
            <a:pPr marL="860803" lvl="4" indent="0">
              <a:spcBef>
                <a:spcPts val="0"/>
              </a:spcBef>
            </a:pPr>
            <a:r>
              <a:rPr lang="en-US" sz="1200" dirty="0" err="1"/>
              <a:t>LoadUsage.Create</a:t>
            </a:r>
            <a:r>
              <a:rPr lang="en-US" sz="1200" dirty="0"/>
              <a:t>(</a:t>
            </a:r>
            <a:r>
              <a:rPr lang="en-US" sz="1200" dirty="0" err="1"/>
              <a:t>document,string</a:t>
            </a:r>
            <a:r>
              <a:rPr lang="en-US" sz="1200" dirty="0"/>
              <a:t> name)</a:t>
            </a:r>
          </a:p>
          <a:p>
            <a:pPr marL="860803" lvl="4" indent="0">
              <a:spcBef>
                <a:spcPts val="0"/>
              </a:spcBef>
            </a:pPr>
            <a:r>
              <a:rPr lang="en-US" sz="1200" dirty="0" err="1"/>
              <a:t>LoadCombination.Create</a:t>
            </a:r>
            <a:r>
              <a:rPr lang="en-US" sz="1200" dirty="0"/>
              <a:t>(document, string </a:t>
            </a:r>
            <a:r>
              <a:rPr lang="en-US" sz="1200" dirty="0" err="1"/>
              <a:t>name,LoadCombinationType</a:t>
            </a:r>
            <a:r>
              <a:rPr lang="en-US" sz="1200" dirty="0"/>
              <a:t> </a:t>
            </a:r>
            <a:r>
              <a:rPr lang="en-US" sz="1200" dirty="0" err="1"/>
              <a:t>type,LoadCombinationState</a:t>
            </a:r>
            <a:r>
              <a:rPr lang="en-US" sz="1200" dirty="0"/>
              <a:t> state)</a:t>
            </a:r>
            <a:endParaRPr lang="en-GB" sz="1200" dirty="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a:t>Point Loads</a:t>
            </a:r>
          </a:p>
          <a:p>
            <a:pPr marL="342774" lvl="1" indent="-228516">
              <a:spcBef>
                <a:spcPct val="0"/>
              </a:spcBef>
            </a:pPr>
            <a:r>
              <a:rPr lang="en-GB"/>
              <a:t>Line Loads</a:t>
            </a:r>
          </a:p>
          <a:p>
            <a:pPr marL="342774" lvl="1" indent="-228516">
              <a:spcBef>
                <a:spcPct val="0"/>
              </a:spcBef>
            </a:pPr>
            <a:r>
              <a:rPr lang="en-GB"/>
              <a:t>Area Loads</a:t>
            </a:r>
          </a:p>
          <a:p>
            <a:pPr marL="342774" lvl="1" indent="-228516">
              <a:buNone/>
            </a:pPr>
            <a:r>
              <a:rPr lang="en-GB" sz="6000">
                <a:solidFill>
                  <a:schemeClr val="accent1"/>
                </a:solidFill>
              </a:rPr>
              <a:t>Lab 1-2</a:t>
            </a:r>
          </a:p>
          <a:p>
            <a:pPr marL="342774" lvl="1" indent="-228516"/>
            <a:r>
              <a:rPr lang="en-GB" sz="1700"/>
              <a:t>Shows how to access all load objects using the base or specific classes</a:t>
            </a:r>
          </a:p>
          <a:p>
            <a:pPr marL="342774" lvl="1" indent="-228516"/>
            <a:r>
              <a:rPr lang="en-GB" sz="1700"/>
              <a:t>All three load classes are derived from LoadBase</a:t>
            </a:r>
          </a:p>
          <a:p>
            <a:pPr marL="342774" lvl="1" indent="-228516"/>
            <a:r>
              <a:rPr lang="en-GB" sz="170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t>Retrieve Load Objects</a:t>
            </a:r>
          </a:p>
        </p:txBody>
      </p:sp>
      <p:sp>
        <p:nvSpPr>
          <p:cNvPr id="31747" name="Rectangle 3"/>
          <p:cNvSpPr>
            <a:spLocks noGrp="1" noChangeArrowheads="1"/>
          </p:cNvSpPr>
          <p:nvPr>
            <p:ph idx="1"/>
          </p:nvPr>
        </p:nvSpPr>
        <p:spPr>
          <a:xfrm>
            <a:off x="214283" y="1076259"/>
            <a:ext cx="8643997" cy="5161126"/>
          </a:xfrm>
        </p:spPr>
        <p:txBody>
          <a:bodyPr/>
          <a:lstStyle/>
          <a:p>
            <a:r>
              <a:rPr lang="en-US" altLang="zh-CN" sz="1200" kern="0" dirty="0">
                <a:solidFill>
                  <a:srgbClr val="008000"/>
                </a:solidFill>
                <a:latin typeface="NSimSun"/>
                <a:cs typeface="NSimSun"/>
              </a:rPr>
              <a:t>	   // get all loads</a:t>
            </a:r>
            <a:endParaRPr lang="zh-CN" altLang="zh-CN" sz="1400" kern="100" dirty="0">
              <a:cs typeface="Times New Roman"/>
            </a:endParaRPr>
          </a:p>
          <a:p>
            <a:pPr indent="266700"/>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loads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pPr marL="0" indent="0">
              <a:spcBef>
                <a:spcPts val="0"/>
              </a:spcBef>
              <a:spcAft>
                <a:spcPts val="0"/>
              </a:spcAft>
            </a:pPr>
            <a:endParaRPr lang="en-GB" sz="1200" b="1" dirty="0">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dirty="0">
                <a:solidFill>
                  <a:schemeClr val="accent1"/>
                </a:solidFill>
              </a:rPr>
              <a:t>Lab 1-3</a:t>
            </a:r>
          </a:p>
          <a:p>
            <a:pPr marL="342774" lvl="1" indent="-228516"/>
            <a:r>
              <a:rPr lang="en-GB" sz="2000" dirty="0"/>
              <a:t>Shows more details about loads, this time from selected objects</a:t>
            </a:r>
          </a:p>
          <a:p>
            <a:pPr marL="342774" lvl="1" indent="-228516"/>
            <a:r>
              <a:rPr lang="en-GB" sz="2000" dirty="0"/>
              <a:t>How to access load parameters</a:t>
            </a:r>
          </a:p>
          <a:p>
            <a:pPr marL="342774" lvl="1" indent="-228516"/>
            <a:r>
              <a:rPr lang="en-GB" sz="2000" dirty="0"/>
              <a:t>How to </a:t>
            </a:r>
            <a:r>
              <a:rPr lang="en-GB" sz="2000" u="sng" dirty="0"/>
              <a:t>modify</a:t>
            </a:r>
            <a:r>
              <a:rPr lang="en-GB" sz="2000" dirty="0"/>
              <a:t> load objects</a:t>
            </a:r>
          </a:p>
          <a:p>
            <a:pPr marL="1349573" lvl="4" indent="0">
              <a:spcBef>
                <a:spcPts val="0"/>
              </a:spcBef>
            </a:pPr>
            <a:endParaRPr lang="en-US" sz="1400" noProof="1"/>
          </a:p>
          <a:p>
            <a:pPr marL="1349573" lvl="4" indent="0">
              <a:spcBef>
                <a:spcPts val="0"/>
              </a:spcBef>
            </a:pPr>
            <a:r>
              <a:rPr lang="en-US" sz="1400" noProof="1"/>
              <a:t>Dim iter As ElementSetIterator = doc.Selection.Elements.ForwardIterator</a:t>
            </a:r>
          </a:p>
          <a:p>
            <a:pPr marL="1349573" lvl="4" indent="0">
              <a:spcBef>
                <a:spcPts val="0"/>
              </a:spcBef>
            </a:pPr>
            <a:r>
              <a:rPr lang="en-US" sz="1400" noProof="1"/>
              <a:t>While iter.MoveNext</a:t>
            </a:r>
          </a:p>
          <a:p>
            <a:pPr marL="1349573" lvl="4" indent="0">
              <a:spcBef>
                <a:spcPts val="0"/>
              </a:spcBef>
            </a:pPr>
            <a:r>
              <a:rPr lang="en-US" sz="1400" noProof="1"/>
              <a:t>  Dim elem As Revit.Element = iter.Current</a:t>
            </a:r>
          </a:p>
          <a:p>
            <a:pPr marL="1349573" lvl="4" indent="0">
              <a:spcBef>
                <a:spcPts val="0"/>
              </a:spcBef>
            </a:pPr>
            <a:r>
              <a:rPr lang="en-US" sz="1400" noProof="1"/>
              <a:t>  If TypeOf elem Is PointLoad Then</a:t>
            </a:r>
          </a:p>
          <a:p>
            <a:pPr marL="1349573" lvl="4" indent="0">
              <a:spcBef>
                <a:spcPts val="0"/>
              </a:spcBef>
            </a:pPr>
            <a:r>
              <a:rPr lang="en-US" sz="1400" noProof="1"/>
              <a:t>    ListAndModifyPointLoad(CType(elem, PointLoad))</a:t>
            </a:r>
          </a:p>
          <a:p>
            <a:pPr marL="1349573" lvl="4" indent="0">
              <a:spcBef>
                <a:spcPts val="0"/>
              </a:spcBef>
            </a:pPr>
            <a:r>
              <a:rPr lang="en-US" sz="1400" noProof="1"/>
              <a:t>  ElseIf TypeOf elem Is LineLoad Then</a:t>
            </a:r>
          </a:p>
          <a:p>
            <a:pPr marL="1349573" lvl="4" indent="0">
              <a:spcBef>
                <a:spcPts val="0"/>
              </a:spcBef>
            </a:pPr>
            <a:r>
              <a:rPr lang="en-US" sz="1400" noProof="1"/>
              <a:t>    ListAndModifyLineLoad(CType(elem, LineLoad), app)</a:t>
            </a:r>
          </a:p>
          <a:p>
            <a:pPr marL="1349573" lvl="4" indent="0">
              <a:spcBef>
                <a:spcPts val="0"/>
              </a:spcBef>
            </a:pPr>
            <a:r>
              <a:rPr lang="en-US" sz="1400" noProof="1"/>
              <a:t>  ElseIf TypeOf elem Is AreaLoad Then</a:t>
            </a:r>
          </a:p>
          <a:p>
            <a:pPr marL="1349573" lvl="4" indent="0">
              <a:spcBef>
                <a:spcPts val="0"/>
              </a:spcBef>
            </a:pPr>
            <a:r>
              <a:rPr lang="en-US" sz="1400" noProof="1"/>
              <a:t>    ListAndModifyAreaLoad(CType(elem, AreaLoad), app)</a:t>
            </a:r>
          </a:p>
          <a:p>
            <a:pPr marL="1349573" lvl="4" indent="0">
              <a:spcBef>
                <a:spcPts val="0"/>
              </a:spcBef>
            </a:pPr>
            <a:r>
              <a:rPr lang="en-US" sz="1400" noProof="1"/>
              <a:t>  End If</a:t>
            </a:r>
          </a:p>
          <a:p>
            <a:pPr marL="1349573" lvl="4" indent="0">
              <a:spcBef>
                <a:spcPts val="0"/>
              </a:spcBef>
            </a:pPr>
            <a:r>
              <a:rPr lang="en-US" sz="1400" noProof="1"/>
              <a:t>End While</a:t>
            </a:r>
            <a:endParaRPr lang="en-GB" sz="500" dirty="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a:t>Direct parameter access by display name</a:t>
            </a:r>
          </a:p>
          <a:p>
            <a:pPr marL="719138" lvl="4" indent="0"/>
            <a:r>
              <a:rPr lang="en-GB">
                <a:solidFill>
                  <a:srgbClr val="008080"/>
                </a:solidFill>
                <a:latin typeface="Courier New"/>
                <a:ea typeface="Calibri"/>
                <a:cs typeface="Times New Roman"/>
              </a:rPr>
              <a:t>Parameter</a:t>
            </a:r>
            <a:r>
              <a:rPr lang="en-GB">
                <a:latin typeface="Courier New"/>
                <a:ea typeface="Calibri"/>
                <a:cs typeface="Times New Roman"/>
              </a:rPr>
              <a:t> para = elem.get_Parameter( name );</a:t>
            </a:r>
            <a:endParaRPr lang="en-GB">
              <a:ea typeface="Calibri"/>
              <a:cs typeface="Times New Roman"/>
            </a:endParaRPr>
          </a:p>
          <a:p>
            <a:pPr eaLnBrk="1" hangingPunct="1">
              <a:buFontTx/>
              <a:buNone/>
            </a:pPr>
            <a:r>
              <a:rPr lang="en-GB" sz="2800"/>
              <a:t>Some parameters are accessible via display name only</a:t>
            </a:r>
          </a:p>
          <a:p>
            <a:pPr eaLnBrk="1" hangingPunct="1">
              <a:buFontTx/>
              <a:buNone/>
            </a:pPr>
            <a:r>
              <a:rPr lang="en-GB" sz="2800"/>
              <a:t>Using BuiltInParameter enum is language independent</a:t>
            </a:r>
          </a:p>
          <a:p>
            <a:pPr marL="719138" lvl="4" indent="0"/>
            <a:r>
              <a:rPr lang="en-GB">
                <a:latin typeface="Courier New"/>
                <a:ea typeface="Calibri"/>
                <a:cs typeface="Times New Roman"/>
              </a:rPr>
              <a:t>elem.get_Parameter( </a:t>
            </a:r>
            <a:r>
              <a:rPr lang="en-GB">
                <a:solidFill>
                  <a:srgbClr val="008080"/>
                </a:solidFill>
                <a:latin typeface="Courier New"/>
                <a:ea typeface="Calibri"/>
                <a:cs typeface="Times New Roman"/>
              </a:rPr>
              <a:t>BuiltInParameter</a:t>
            </a:r>
            <a:r>
              <a:rPr lang="en-GB">
                <a:latin typeface="Courier New"/>
                <a:ea typeface="Calibri"/>
                <a:cs typeface="Times New Roman"/>
              </a:rPr>
              <a:t>.LOAD_IS_REACTION )</a:t>
            </a:r>
            <a:endParaRPr lang="en-GB">
              <a:ea typeface="Calibri"/>
              <a:cs typeface="Times New Roman"/>
            </a:endParaRPr>
          </a:p>
          <a:p>
            <a:pPr eaLnBrk="1" hangingPunct="1">
              <a:buFontTx/>
              <a:buNone/>
            </a:pPr>
            <a:endParaRPr lang="en-GB" sz="280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a:t>Equivalent</a:t>
            </a:r>
          </a:p>
          <a:p>
            <a:pPr marL="5741454" indent="-5741454">
              <a:spcBef>
                <a:spcPct val="50000"/>
              </a:spcBef>
            </a:pPr>
            <a:r>
              <a:rPr lang="en-GB" sz="1600" b="1">
                <a:latin typeface="Courier New" pitchFamily="49" charset="0"/>
              </a:rPr>
              <a:t>LOAD_IS_REACTION	"Is Reaction"</a:t>
            </a:r>
          </a:p>
          <a:p>
            <a:pPr marL="5741454" indent="-5741454">
              <a:spcBef>
                <a:spcPct val="50000"/>
              </a:spcBef>
            </a:pPr>
            <a:r>
              <a:rPr lang="en-GB" sz="1600" b="1">
                <a:latin typeface="Courier New" pitchFamily="49" charset="0"/>
              </a:rPr>
              <a:t>LOAD_CASE_ID	"Load Case"</a:t>
            </a:r>
          </a:p>
          <a:p>
            <a:pPr marL="5741454" indent="-5741454">
              <a:spcBef>
                <a:spcPct val="50000"/>
              </a:spcBef>
            </a:pPr>
            <a:r>
              <a:rPr lang="en-GB" sz="2800"/>
              <a:t>Similar</a:t>
            </a:r>
          </a:p>
          <a:p>
            <a:pPr marL="5741454" indent="-5741454">
              <a:spcBef>
                <a:spcPct val="50000"/>
              </a:spcBef>
            </a:pPr>
            <a:r>
              <a:rPr lang="en-GB" sz="1600" b="1">
                <a:latin typeface="Courier New" pitchFamily="49" charset="0"/>
              </a:rPr>
              <a:t>LOAD_USE_LOCAL_COORDINATE_SYSTEM	"Orient to"</a:t>
            </a:r>
          </a:p>
          <a:p>
            <a:pPr marL="5741454" indent="-5741454">
              <a:spcBef>
                <a:spcPct val="50000"/>
              </a:spcBef>
            </a:pPr>
            <a:r>
              <a:rPr lang="en-GB" sz="2800"/>
              <a:t>Built-in only</a:t>
            </a:r>
          </a:p>
          <a:p>
            <a:pPr marL="5741454" indent="-5741454">
              <a:spcBef>
                <a:spcPct val="50000"/>
              </a:spcBef>
            </a:pPr>
            <a:r>
              <a:rPr lang="en-GB" sz="1600" b="1">
                <a:latin typeface="Courier New" pitchFamily="49" charset="0"/>
              </a:rPr>
              <a:t>LOAD_USE_LOCAL_COORDINATE_SYSTEM_HOSTED</a:t>
            </a:r>
          </a:p>
          <a:p>
            <a:pPr marL="5741454" indent="-5741454">
              <a:spcBef>
                <a:spcPct val="50000"/>
              </a:spcBef>
            </a:pPr>
            <a:r>
              <a:rPr lang="en-GB" sz="1600" b="1">
                <a:latin typeface="Courier New" pitchFamily="49" charset="0"/>
              </a:rPr>
              <a:t>LOAD_IS_CREATED_BY_API</a:t>
            </a:r>
          </a:p>
          <a:p>
            <a:pPr marL="5741454" indent="-5741454">
              <a:spcBef>
                <a:spcPct val="50000"/>
              </a:spcBef>
            </a:pPr>
            <a:r>
              <a:rPr lang="en-GB" sz="2800"/>
              <a:t>Display name only</a:t>
            </a:r>
          </a:p>
          <a:p>
            <a:pPr marL="5741454" indent="-5741454">
              <a:spcBef>
                <a:spcPct val="50000"/>
              </a:spcBef>
            </a:pPr>
            <a:r>
              <a:rPr lang="en-GB" sz="1600" b="1">
                <a:latin typeface="Courier New" pitchFamily="49" charset="0"/>
              </a:rPr>
              <a:t>	"Fz"</a:t>
            </a:r>
            <a:endParaRPr lang="en-GB" sz="180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Recent Structural API Enhancements</a:t>
            </a:r>
          </a:p>
        </p:txBody>
      </p:sp>
      <p:sp>
        <p:nvSpPr>
          <p:cNvPr id="3" name="Subtitle 2"/>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0882558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a:t>See list of 59 load-relevant built-in parameters at end of Labs1.vb</a:t>
            </a:r>
          </a:p>
          <a:p>
            <a:pPr marL="0" indent="0">
              <a:lnSpc>
                <a:spcPct val="80000"/>
              </a:lnSpc>
            </a:pPr>
            <a:endParaRPr lang="en-US" sz="1200"/>
          </a:p>
          <a:p>
            <a:pPr marL="0" indent="0">
              <a:spcBef>
                <a:spcPts val="0"/>
              </a:spcBef>
            </a:pPr>
            <a:r>
              <a:rPr lang="en-US" sz="1400"/>
              <a:t>LOAD_ALL_NON_0_LOADS</a:t>
            </a:r>
          </a:p>
          <a:p>
            <a:pPr marL="0" indent="0">
              <a:spcBef>
                <a:spcPts val="0"/>
              </a:spcBef>
            </a:pPr>
            <a:r>
              <a:rPr lang="en-US" sz="1400"/>
              <a:t>LOAD_AREA_AREA</a:t>
            </a:r>
          </a:p>
          <a:p>
            <a:pPr marL="0" indent="0">
              <a:spcBef>
                <a:spcPts val="0"/>
              </a:spcBef>
            </a:pPr>
            <a:r>
              <a:rPr lang="en-US" sz="1400"/>
              <a:t>LOAD_AREA_FORCE_FX1</a:t>
            </a:r>
          </a:p>
          <a:p>
            <a:pPr marL="0" indent="0">
              <a:spcBef>
                <a:spcPts val="0"/>
              </a:spcBef>
            </a:pPr>
            <a:r>
              <a:rPr lang="en-US" sz="1400"/>
              <a:t>LOAD_AREA_FORCE_FX2</a:t>
            </a:r>
          </a:p>
          <a:p>
            <a:pPr marL="0" indent="0">
              <a:spcBef>
                <a:spcPts val="0"/>
              </a:spcBef>
            </a:pPr>
            <a:r>
              <a:rPr lang="en-US" sz="1400"/>
              <a:t>LOAD_AREA_FORCE_FX3</a:t>
            </a:r>
          </a:p>
          <a:p>
            <a:pPr marL="0" indent="0">
              <a:spcBef>
                <a:spcPts val="0"/>
              </a:spcBef>
            </a:pPr>
            <a:r>
              <a:rPr lang="en-US" sz="1400"/>
              <a:t>LOAD_AREA_FORCE_FY1</a:t>
            </a:r>
          </a:p>
          <a:p>
            <a:pPr marL="0" indent="0">
              <a:spcBef>
                <a:spcPts val="0"/>
              </a:spcBef>
            </a:pPr>
            <a:r>
              <a:rPr lang="en-US" sz="1400"/>
              <a:t>LOAD_AREA_FORCE_FY2</a:t>
            </a:r>
          </a:p>
          <a:p>
            <a:pPr marL="0" indent="0">
              <a:spcBef>
                <a:spcPts val="0"/>
              </a:spcBef>
            </a:pPr>
            <a:r>
              <a:rPr lang="en-US" sz="1400"/>
              <a:t>LOAD_AREA_FORCE_FY3</a:t>
            </a:r>
          </a:p>
          <a:p>
            <a:pPr marL="0" indent="0">
              <a:spcBef>
                <a:spcPts val="0"/>
              </a:spcBef>
            </a:pPr>
            <a:r>
              <a:rPr lang="en-US" sz="1400"/>
              <a:t>LOAD_AREA_FORCE_FZ1</a:t>
            </a:r>
          </a:p>
          <a:p>
            <a:pPr marL="0" indent="0">
              <a:spcBef>
                <a:spcPts val="0"/>
              </a:spcBef>
            </a:pPr>
            <a:r>
              <a:rPr lang="en-US" sz="1400"/>
              <a:t>LOAD_AREA_FORCE_FZ2</a:t>
            </a:r>
          </a:p>
          <a:p>
            <a:pPr marL="0" indent="0">
              <a:spcBef>
                <a:spcPts val="0"/>
              </a:spcBef>
            </a:pPr>
            <a:r>
              <a:rPr lang="en-US" sz="1400"/>
              <a:t>LOAD_AREA_FORCE_FZ3</a:t>
            </a:r>
          </a:p>
          <a:p>
            <a:pPr marL="0" indent="0">
              <a:spcBef>
                <a:spcPts val="0"/>
              </a:spcBef>
            </a:pPr>
            <a:r>
              <a:rPr lang="en-US" sz="1400"/>
              <a:t>LOAD_ARROW_SEPARATION</a:t>
            </a:r>
          </a:p>
          <a:p>
            <a:pPr marL="0" indent="0">
              <a:spcBef>
                <a:spcPts val="0"/>
              </a:spcBef>
            </a:pPr>
            <a:r>
              <a:rPr lang="en-US" sz="1400"/>
              <a:t>LOAD_ATTR_AREA_FORCE_SCALE_FACTOR</a:t>
            </a:r>
          </a:p>
          <a:p>
            <a:pPr marL="0" indent="0">
              <a:spcBef>
                <a:spcPts val="0"/>
              </a:spcBef>
            </a:pPr>
            <a:r>
              <a:rPr lang="en-US" sz="1400"/>
              <a:t>LOAD_ATTR_FORCE_ARROW_TYPE</a:t>
            </a:r>
          </a:p>
          <a:p>
            <a:pPr marL="0" indent="0">
              <a:spcBef>
                <a:spcPts val="0"/>
              </a:spcBef>
            </a:pPr>
            <a:r>
              <a:rPr lang="en-US" sz="1400"/>
              <a:t>LOAD_ATTR_FORCE_SCALE_FACTOR</a:t>
            </a:r>
          </a:p>
          <a:p>
            <a:pPr marL="0" indent="0">
              <a:spcBef>
                <a:spcPts val="0"/>
              </a:spcBef>
            </a:pPr>
            <a:r>
              <a:rPr lang="en-US" sz="1400"/>
              <a:t>LOAD_ATTR_LINEAR_FORCE_SCALE_FACTOR</a:t>
            </a:r>
          </a:p>
          <a:p>
            <a:pPr marL="0" indent="0">
              <a:spcBef>
                <a:spcPts val="0"/>
              </a:spcBef>
            </a:pPr>
            <a:r>
              <a:rPr lang="en-US" sz="1400"/>
              <a:t>LOAD_ATTR_MOMENT_ARROW_ARC</a:t>
            </a:r>
          </a:p>
          <a:p>
            <a:pPr marL="0" indent="0">
              <a:spcBef>
                <a:spcPts val="0"/>
              </a:spcBef>
            </a:pPr>
            <a:r>
              <a:rPr lang="en-US" sz="1400"/>
              <a:t>LOAD_ATTR_MOMENT_ARROW_LINE</a:t>
            </a:r>
          </a:p>
          <a:p>
            <a:pPr marL="0" indent="0">
              <a:spcBef>
                <a:spcPts val="0"/>
              </a:spcBef>
            </a:pPr>
            <a:r>
              <a:rPr lang="en-US" sz="140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LOAD_CASE_CATEGORY</a:t>
            </a:r>
          </a:p>
          <a:p>
            <a:pPr>
              <a:spcBef>
                <a:spcPts val="0"/>
              </a:spcBef>
            </a:pPr>
            <a:r>
              <a:rPr lang="en-US" sz="1400">
                <a:solidFill>
                  <a:schemeClr val="tx1"/>
                </a:solidFill>
                <a:latin typeface="+mj-lt"/>
              </a:rPr>
              <a:t>LOAD_CASE_ID</a:t>
            </a:r>
          </a:p>
          <a:p>
            <a:pPr>
              <a:spcBef>
                <a:spcPts val="0"/>
              </a:spcBef>
            </a:pPr>
            <a:r>
              <a:rPr lang="en-US" sz="1400">
                <a:solidFill>
                  <a:schemeClr val="tx1"/>
                </a:solidFill>
                <a:latin typeface="+mj-lt"/>
              </a:rPr>
              <a:t>LOAD_CASE_NAME</a:t>
            </a:r>
          </a:p>
          <a:p>
            <a:pPr>
              <a:spcBef>
                <a:spcPts val="0"/>
              </a:spcBef>
            </a:pPr>
            <a:r>
              <a:rPr lang="en-US" sz="1400">
                <a:solidFill>
                  <a:schemeClr val="tx1"/>
                </a:solidFill>
                <a:latin typeface="+mj-lt"/>
              </a:rPr>
              <a:t>LOAD_CASE_NATURE</a:t>
            </a:r>
          </a:p>
          <a:p>
            <a:pPr>
              <a:spcBef>
                <a:spcPts val="0"/>
              </a:spcBef>
            </a:pPr>
            <a:r>
              <a:rPr lang="en-US" sz="1400">
                <a:solidFill>
                  <a:schemeClr val="tx1"/>
                </a:solidFill>
                <a:latin typeface="+mj-lt"/>
              </a:rPr>
              <a:t>LOAD_CASE_NATURE_TEXT</a:t>
            </a:r>
          </a:p>
          <a:p>
            <a:pPr>
              <a:spcBef>
                <a:spcPts val="0"/>
              </a:spcBef>
            </a:pPr>
            <a:r>
              <a:rPr lang="en-US" sz="1400">
                <a:solidFill>
                  <a:schemeClr val="tx1"/>
                </a:solidFill>
                <a:latin typeface="+mj-lt"/>
              </a:rPr>
              <a:t>LOAD_CASE_NUMBER</a:t>
            </a:r>
          </a:p>
          <a:p>
            <a:pPr>
              <a:spcBef>
                <a:spcPts val="0"/>
              </a:spcBef>
            </a:pPr>
            <a:r>
              <a:rPr lang="en-US" sz="1400">
                <a:solidFill>
                  <a:schemeClr val="tx1"/>
                </a:solidFill>
                <a:latin typeface="+mj-lt"/>
              </a:rPr>
              <a:t>LOAD_COMBINATION_FACTOR</a:t>
            </a:r>
          </a:p>
          <a:p>
            <a:pPr>
              <a:spcBef>
                <a:spcPts val="0"/>
              </a:spcBef>
            </a:pPr>
            <a:r>
              <a:rPr lang="en-US" sz="1400">
                <a:solidFill>
                  <a:schemeClr val="tx1"/>
                </a:solidFill>
                <a:latin typeface="+mj-lt"/>
              </a:rPr>
              <a:t>LOAD_COMBINATION_NAME</a:t>
            </a: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a:solidFill>
                  <a:schemeClr val="tx1"/>
                </a:solidFill>
                <a:latin typeface="+mj-lt"/>
              </a:rPr>
              <a:t>LOAD_IS_REACTION</a:t>
            </a: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a:solidFill>
                  <a:schemeClr val="tx1"/>
                </a:solidFill>
                <a:latin typeface="+mj-lt"/>
              </a:rPr>
              <a:t>LOAD_LINEAR_FORCE_FX1</a:t>
            </a:r>
          </a:p>
          <a:p>
            <a:pPr>
              <a:spcBef>
                <a:spcPts val="0"/>
              </a:spcBef>
            </a:pPr>
            <a:r>
              <a:rPr lang="en-US" sz="1400">
                <a:solidFill>
                  <a:schemeClr val="tx1"/>
                </a:solidFill>
                <a:latin typeface="+mj-lt"/>
              </a:rPr>
              <a:t>LOAD_LINEAR_FORCE_FX2</a:t>
            </a:r>
          </a:p>
          <a:p>
            <a:pPr>
              <a:spcBef>
                <a:spcPts val="0"/>
              </a:spcBef>
            </a:pPr>
            <a:r>
              <a:rPr lang="en-US" sz="1400">
                <a:solidFill>
                  <a:schemeClr val="tx1"/>
                </a:solidFill>
                <a:latin typeface="+mj-lt"/>
              </a:rPr>
              <a:t>LOAD_LINEAR_FORCE_FY1</a:t>
            </a:r>
          </a:p>
          <a:p>
            <a:pPr>
              <a:spcBef>
                <a:spcPts val="0"/>
              </a:spcBef>
            </a:pPr>
            <a:r>
              <a:rPr lang="en-US" sz="1400">
                <a:solidFill>
                  <a:schemeClr val="tx1"/>
                </a:solidFill>
                <a:latin typeface="+mj-lt"/>
              </a:rPr>
              <a:t>LOAD_LINEAR_FORCE_FY2</a:t>
            </a:r>
          </a:p>
          <a:p>
            <a:pPr>
              <a:spcBef>
                <a:spcPts val="0"/>
              </a:spcBef>
            </a:pPr>
            <a:r>
              <a:rPr lang="en-US" sz="1400">
                <a:solidFill>
                  <a:schemeClr val="tx1"/>
                </a:solidFill>
                <a:latin typeface="+mj-lt"/>
              </a:rPr>
              <a:t>LOAD_LINEAR_FORCE_FZ1</a:t>
            </a:r>
          </a:p>
          <a:p>
            <a:pPr>
              <a:spcBef>
                <a:spcPts val="0"/>
              </a:spcBef>
            </a:pPr>
            <a:r>
              <a:rPr lang="en-US" sz="1400">
                <a:solidFill>
                  <a:schemeClr val="tx1"/>
                </a:solidFill>
                <a:latin typeface="+mj-lt"/>
              </a:rPr>
              <a:t>LOAD_LINEAR_FORCE_FZ2</a:t>
            </a:r>
          </a:p>
          <a:p>
            <a:pPr>
              <a:spcBef>
                <a:spcPts val="0"/>
              </a:spcBef>
            </a:pPr>
            <a:r>
              <a:rPr lang="en-US" sz="1400">
                <a:solidFill>
                  <a:schemeClr val="tx1"/>
                </a:solidFill>
                <a:latin typeface="+mj-lt"/>
              </a:rPr>
              <a:t>LOAD_LINEAR_LENGTH</a:t>
            </a:r>
          </a:p>
          <a:p>
            <a:pPr>
              <a:spcBef>
                <a:spcPts val="0"/>
              </a:spcBef>
            </a:pPr>
            <a:r>
              <a:rPr lang="en-US" sz="1400">
                <a:solidFill>
                  <a:schemeClr val="tx1"/>
                </a:solidFill>
                <a:latin typeface="+mj-lt"/>
              </a:rPr>
              <a:t>LOAD_MOMENT_MX</a:t>
            </a:r>
          </a:p>
          <a:p>
            <a:pPr>
              <a:spcBef>
                <a:spcPts val="0"/>
              </a:spcBef>
            </a:pPr>
            <a:r>
              <a:rPr lang="en-US" sz="1400">
                <a:solidFill>
                  <a:schemeClr val="tx1"/>
                </a:solidFill>
                <a:latin typeface="+mj-lt"/>
              </a:rPr>
              <a:t>LOAD_MOMENT_MX1</a:t>
            </a:r>
          </a:p>
          <a:p>
            <a:pPr>
              <a:spcBef>
                <a:spcPts val="0"/>
              </a:spcBef>
            </a:pPr>
            <a:r>
              <a:rPr lang="en-US" sz="1400">
                <a:solidFill>
                  <a:schemeClr val="tx1"/>
                </a:solidFill>
                <a:latin typeface="+mj-lt"/>
              </a:rPr>
              <a:t>LOAD_MOMENT_MX2</a:t>
            </a:r>
          </a:p>
          <a:p>
            <a:pPr>
              <a:spcBef>
                <a:spcPts val="0"/>
              </a:spcBef>
            </a:pPr>
            <a:r>
              <a:rPr lang="en-US" sz="1400">
                <a:solidFill>
                  <a:schemeClr val="tx1"/>
                </a:solidFill>
                <a:latin typeface="+mj-lt"/>
              </a:rPr>
              <a:t>LOAD_MOMENT_MY</a:t>
            </a:r>
          </a:p>
          <a:p>
            <a:pPr>
              <a:spcBef>
                <a:spcPts val="0"/>
              </a:spcBef>
            </a:pPr>
            <a:r>
              <a:rPr lang="en-US" sz="1400">
                <a:solidFill>
                  <a:schemeClr val="tx1"/>
                </a:solidFill>
                <a:latin typeface="+mj-lt"/>
              </a:rPr>
              <a:t>LOAD_MOMENT_MY1</a:t>
            </a: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a:solidFill>
                  <a:schemeClr val="tx1"/>
                </a:solidFill>
                <a:latin typeface="+mj-lt"/>
              </a:rPr>
              <a:t>LOAD_USAGE_NAME</a:t>
            </a: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a:t>LoadBase</a:t>
            </a:r>
          </a:p>
          <a:p>
            <a:pPr marL="537964" lvl="1">
              <a:spcBef>
                <a:spcPct val="0"/>
              </a:spcBef>
            </a:pPr>
            <a:r>
              <a:rPr lang="en-US" sz="2000"/>
              <a:t>HostElement</a:t>
            </a:r>
          </a:p>
          <a:p>
            <a:pPr marL="537964" lvl="1">
              <a:spcBef>
                <a:spcPct val="0"/>
              </a:spcBef>
            </a:pPr>
            <a:r>
              <a:rPr lang="en-US" sz="2000"/>
              <a:t>LoadCaseName</a:t>
            </a:r>
          </a:p>
          <a:p>
            <a:pPr marL="537964" lvl="1">
              <a:spcBef>
                <a:spcPct val="0"/>
              </a:spcBef>
            </a:pPr>
            <a:r>
              <a:rPr lang="en-US" sz="2000"/>
              <a:t>LoadCategoryName</a:t>
            </a:r>
          </a:p>
          <a:p>
            <a:pPr marL="537964" lvl="1">
              <a:spcBef>
                <a:spcPct val="0"/>
              </a:spcBef>
            </a:pPr>
            <a:r>
              <a:rPr lang="en-US" sz="2000"/>
              <a:t>LoadNatureName</a:t>
            </a:r>
          </a:p>
          <a:p>
            <a:pPr marL="92041" indent="-1588">
              <a:spcBef>
                <a:spcPct val="0"/>
              </a:spcBef>
            </a:pPr>
            <a:r>
              <a:rPr lang="en-US" sz="3200"/>
              <a:t>PointLoad</a:t>
            </a:r>
          </a:p>
          <a:p>
            <a:pPr marL="537964" lvl="1">
              <a:spcBef>
                <a:spcPct val="0"/>
              </a:spcBef>
            </a:pPr>
            <a:r>
              <a:rPr lang="en-US" sz="2000"/>
              <a:t>Force</a:t>
            </a:r>
          </a:p>
          <a:p>
            <a:pPr marL="537964" lvl="1">
              <a:spcBef>
                <a:spcPct val="0"/>
              </a:spcBef>
            </a:pPr>
            <a:r>
              <a:rPr lang="en-US" sz="2000"/>
              <a:t>Moment</a:t>
            </a:r>
          </a:p>
          <a:p>
            <a:pPr marL="537964" lvl="1">
              <a:spcBef>
                <a:spcPct val="0"/>
              </a:spcBef>
            </a:pPr>
            <a:r>
              <a:rPr lang="en-US" sz="2000"/>
              <a:t>Point</a:t>
            </a:r>
          </a:p>
          <a:p>
            <a:pPr marL="92041" indent="-1588">
              <a:spcBef>
                <a:spcPct val="0"/>
              </a:spcBef>
            </a:pPr>
            <a:r>
              <a:rPr lang="en-GB" sz="2400"/>
              <a:t>Explore</a:t>
            </a:r>
          </a:p>
          <a:p>
            <a:pPr marL="537964" lvl="1">
              <a:spcBef>
                <a:spcPct val="0"/>
              </a:spcBef>
            </a:pPr>
            <a:r>
              <a:rPr lang="en-GB" sz="2000"/>
              <a:t>Help file</a:t>
            </a:r>
          </a:p>
          <a:p>
            <a:pPr marL="537964" lvl="1">
              <a:spcBef>
                <a:spcPct val="0"/>
              </a:spcBef>
            </a:pPr>
            <a:r>
              <a:rPr lang="en-GB" sz="2000"/>
              <a:t>Debugger</a:t>
            </a:r>
          </a:p>
          <a:p>
            <a:pPr marL="537964" lvl="1">
              <a:spcBef>
                <a:spcPct val="0"/>
              </a:spcBef>
            </a:pPr>
            <a:r>
              <a:rPr lang="en-US" sz="2000"/>
              <a:t>RvtMgdDbg</a:t>
            </a:r>
          </a:p>
          <a:p>
            <a:pPr marL="537964" lvl="1">
              <a:spcBef>
                <a:spcPct val="0"/>
              </a:spcBef>
            </a:pPr>
            <a:r>
              <a:rPr lang="en-GB" sz="200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a:t>RevitLookup</a:t>
            </a:r>
          </a:p>
          <a:p>
            <a:pPr marL="536443" lvl="1" indent="-177756">
              <a:spcBef>
                <a:spcPct val="0"/>
              </a:spcBef>
            </a:pPr>
            <a:r>
              <a:rPr lang="en-US" sz="1600"/>
              <a:t>Included in Revit SDK</a:t>
            </a:r>
            <a:endParaRPr lang="en-GB" sz="160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a:solidFill>
                  <a:srgbClr val="008000"/>
                </a:solidFill>
                <a:latin typeface="Courier New"/>
                <a:ea typeface="Calibri"/>
                <a:cs typeface="Times New Roman"/>
              </a:rPr>
              <a:t>// Scale Fz by factor 2</a:t>
            </a:r>
            <a:endParaRPr lang="en-GB" sz="1400" b="1">
              <a:ea typeface="Calibri"/>
              <a:cs typeface="Times New Roman"/>
            </a:endParaRPr>
          </a:p>
          <a:p>
            <a:pPr>
              <a:spcBef>
                <a:spcPts val="0"/>
              </a:spcBef>
              <a:spcAft>
                <a:spcPts val="0"/>
              </a:spcAft>
            </a:pPr>
            <a:r>
              <a:rPr lang="en-GB" sz="1400" b="1">
                <a:solidFill>
                  <a:srgbClr val="008080"/>
                </a:solidFill>
                <a:latin typeface="Courier New"/>
                <a:ea typeface="Calibri"/>
                <a:cs typeface="Times New Roman"/>
              </a:rPr>
              <a:t>Parameter</a:t>
            </a:r>
            <a:r>
              <a:rPr lang="en-GB" sz="1400" b="1">
                <a:latin typeface="Courier New"/>
                <a:ea typeface="Calibri"/>
                <a:cs typeface="Times New Roman"/>
              </a:rPr>
              <a:t> paramFz = ptLd.get_Parameter( </a:t>
            </a:r>
            <a:r>
              <a:rPr lang="en-GB" sz="1400" b="1">
                <a:solidFill>
                  <a:srgbClr val="800000"/>
                </a:solidFill>
                <a:latin typeface="Courier New"/>
                <a:ea typeface="Calibri"/>
                <a:cs typeface="Times New Roman"/>
              </a:rPr>
              <a:t>"Fz"</a:t>
            </a:r>
            <a:r>
              <a:rPr lang="en-GB" sz="1400" b="1">
                <a:latin typeface="Courier New"/>
                <a:ea typeface="Calibri"/>
                <a:cs typeface="Times New Roman"/>
              </a:rPr>
              <a:t> );</a:t>
            </a:r>
            <a:endParaRPr lang="en-GB" sz="1400" b="1">
              <a:ea typeface="Calibri"/>
              <a:cs typeface="Times New Roman"/>
            </a:endParaRPr>
          </a:p>
          <a:p>
            <a:pPr>
              <a:spcBef>
                <a:spcPts val="0"/>
              </a:spcBef>
              <a:spcAft>
                <a:spcPts val="0"/>
              </a:spcAft>
            </a:pPr>
            <a:r>
              <a:rPr lang="en-GB" sz="1400" b="1">
                <a:solidFill>
                  <a:srgbClr val="0000FF"/>
                </a:solidFill>
                <a:latin typeface="Courier New"/>
                <a:ea typeface="Calibri"/>
                <a:cs typeface="Times New Roman"/>
              </a:rPr>
              <a:t>double</a:t>
            </a:r>
            <a:r>
              <a:rPr lang="en-GB" sz="1400" b="1">
                <a:latin typeface="Courier New"/>
                <a:ea typeface="Calibri"/>
                <a:cs typeface="Times New Roman"/>
              </a:rPr>
              <a:t> Fz_old = paramFz.AsDouble();</a:t>
            </a:r>
            <a:endParaRPr lang="en-GB" sz="1400" b="1">
              <a:ea typeface="Calibri"/>
              <a:cs typeface="Times New Roman"/>
            </a:endParaRPr>
          </a:p>
          <a:p>
            <a:pPr>
              <a:spcBef>
                <a:spcPts val="0"/>
              </a:spcBef>
              <a:spcAft>
                <a:spcPts val="0"/>
              </a:spcAft>
            </a:pPr>
            <a:r>
              <a:rPr lang="en-GB" sz="1400" b="1">
                <a:latin typeface="Courier New"/>
                <a:ea typeface="Calibri"/>
                <a:cs typeface="Times New Roman"/>
              </a:rPr>
              <a:t>paramFz.Set( 2.0 * Fz_old );</a:t>
            </a:r>
            <a:endParaRPr lang="en-GB" sz="1400" b="1">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a:solidFill>
                  <a:schemeClr val="accent1"/>
                </a:solidFill>
              </a:rPr>
              <a:t>Lab 1-4</a:t>
            </a:r>
          </a:p>
          <a:p>
            <a:pPr marL="342774" lvl="1" indent="-228516"/>
            <a:r>
              <a:rPr lang="en-GB"/>
              <a:t>Retrieve load symbols aka types available in the project</a:t>
            </a:r>
          </a:p>
          <a:p>
            <a:pPr marL="342774" lvl="1" indent="-228516"/>
            <a:r>
              <a:rPr lang="en-GB"/>
              <a:t>Determine load symbol family</a:t>
            </a:r>
          </a:p>
          <a:p>
            <a:pPr marL="685546" lvl="2" indent="-228516"/>
            <a:r>
              <a:rPr lang="en-GB"/>
              <a:t>One utility for all load symbols (point, line and area)</a:t>
            </a:r>
          </a:p>
          <a:p>
            <a:pPr marL="685546" lvl="2" indent="-228516"/>
            <a:r>
              <a:rPr lang="en-GB"/>
              <a:t>Another one specifically for point loads</a:t>
            </a:r>
          </a:p>
          <a:p>
            <a:pPr marL="342774" lvl="1" indent="-228516"/>
            <a:r>
              <a:rPr lang="en-GB"/>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dirty="0"/>
              <a:t>Use filtered element access</a:t>
            </a:r>
          </a:p>
          <a:p>
            <a:pPr marL="611117" lvl="2" indent="-228516"/>
            <a:r>
              <a:rPr lang="en-GB" dirty="0"/>
              <a:t>Pick out </a:t>
            </a:r>
            <a:r>
              <a:rPr lang="en-GB" dirty="0" err="1"/>
              <a:t>ElementType</a:t>
            </a:r>
            <a:r>
              <a:rPr lang="en-GB" dirty="0"/>
              <a:t> instances</a:t>
            </a:r>
          </a:p>
          <a:p>
            <a:pPr marL="611117" lvl="2" indent="-228516"/>
            <a:r>
              <a:rPr lang="en-GB" dirty="0"/>
              <a:t>Check for structural loads category</a:t>
            </a:r>
          </a:p>
          <a:p>
            <a:pPr marL="611117" lvl="2" indent="-228516"/>
            <a:r>
              <a:rPr lang="en-US" dirty="0"/>
              <a:t>Make use of new classes </a:t>
            </a:r>
            <a:r>
              <a:rPr lang="en-US" dirty="0" err="1"/>
              <a:t>LoadTypeBase</a:t>
            </a:r>
            <a:r>
              <a:rPr lang="en-US" dirty="0"/>
              <a:t>, </a:t>
            </a:r>
            <a:r>
              <a:rPr lang="en-US" dirty="0" err="1"/>
              <a:t>PointLoadType</a:t>
            </a:r>
            <a:r>
              <a:rPr lang="en-US" dirty="0"/>
              <a:t>, </a:t>
            </a:r>
            <a:r>
              <a:rPr lang="en-US" dirty="0" err="1"/>
              <a:t>LineLoadType</a:t>
            </a:r>
            <a:r>
              <a:rPr lang="en-US" dirty="0"/>
              <a:t>,  </a:t>
            </a:r>
            <a:r>
              <a:rPr lang="en-US" dirty="0" err="1"/>
              <a:t>AreaLoadType</a:t>
            </a:r>
            <a:endParaRPr lang="en-US" dirty="0"/>
          </a:p>
          <a:p>
            <a:pPr marL="611117" lvl="2" indent="-228516"/>
            <a:r>
              <a:rPr lang="en-US" dirty="0"/>
              <a:t>Search for the base class instead of the category</a:t>
            </a:r>
            <a:endParaRPr lang="en-US" altLang="zh-CN" sz="1200" kern="0" dirty="0">
              <a:latin typeface="NSimSun"/>
              <a:cs typeface="NSimSun"/>
            </a:endParaRPr>
          </a:p>
          <a:p>
            <a:r>
              <a:rPr lang="en-US" altLang="zh-CN" sz="1200" kern="0" dirty="0">
                <a:solidFill>
                  <a:srgbClr val="2B91AF"/>
                </a:solidFill>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types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LoadTypeBase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b="1" dirty="0">
              <a:solidFill>
                <a:srgbClr val="0000FF"/>
              </a:solidFill>
              <a:latin typeface="Courier New"/>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a:t>No dedicated classes</a:t>
            </a:r>
          </a:p>
          <a:p>
            <a:pPr marL="342774" lvl="1" indent="-228516"/>
            <a:r>
              <a:rPr lang="en-GB"/>
              <a:t>Examine family name parameter</a:t>
            </a:r>
            <a:endParaRPr lang="en-US" sz="1800"/>
          </a:p>
          <a:p>
            <a:pPr marL="342774" lvl="1" indent="-228516"/>
            <a:r>
              <a:rPr lang="en-US" noProof="1"/>
              <a:t>BuiltInParameter.SYMBOL_FAMILY_NAME_PARAM</a:t>
            </a:r>
            <a:r>
              <a:rPr lang="en-US"/>
              <a:t> </a:t>
            </a:r>
            <a:br>
              <a:rPr lang="en-US"/>
            </a:br>
            <a:r>
              <a:rPr lang="en-US"/>
              <a:t>equals “Point Loads”, “Line Loads”, “Area Loads”</a:t>
            </a:r>
            <a:endParaRPr lang="en-GB"/>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a:solidFill>
                  <a:schemeClr val="accent1"/>
                </a:solidFill>
              </a:rPr>
              <a:t>Lab 1-5</a:t>
            </a:r>
          </a:p>
          <a:p>
            <a:pPr marL="342774" lvl="1" indent="-228516"/>
            <a:r>
              <a:rPr lang="en-GB"/>
              <a:t>Show how to </a:t>
            </a:r>
            <a:r>
              <a:rPr lang="en-GB" u="sng"/>
              <a:t>create</a:t>
            </a:r>
            <a:r>
              <a:rPr lang="en-GB"/>
              <a:t> a new Load object, specifically PointLoad</a:t>
            </a:r>
          </a:p>
          <a:p>
            <a:pPr marL="685546" lvl="2" indent="-228516"/>
            <a:r>
              <a:rPr lang="en-GB"/>
              <a:t>One as reaction, simulating analysis result</a:t>
            </a:r>
          </a:p>
          <a:p>
            <a:pPr marL="685546" lvl="2" indent="-228516"/>
            <a:r>
              <a:rPr lang="en-GB"/>
              <a:t>One as standard external load</a:t>
            </a:r>
          </a:p>
          <a:p>
            <a:pPr marL="342774" lvl="1" indent="-228516"/>
            <a:r>
              <a:rPr lang="en-GB"/>
              <a:t>Also show how to</a:t>
            </a:r>
          </a:p>
          <a:p>
            <a:pPr marL="685546" lvl="2" indent="-228516"/>
            <a:r>
              <a:rPr lang="en-GB"/>
              <a:t>Set a selected symbol for this new load</a:t>
            </a:r>
          </a:p>
          <a:p>
            <a:pPr marL="685546" lvl="2" indent="-228516"/>
            <a:r>
              <a:rPr lang="en-GB"/>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t>Point Load Creation</a:t>
            </a:r>
          </a:p>
        </p:txBody>
      </p:sp>
      <p:sp>
        <p:nvSpPr>
          <p:cNvPr id="46083" name="Rectangle 3"/>
          <p:cNvSpPr>
            <a:spLocks noGrp="1" noChangeArrowheads="1"/>
          </p:cNvSpPr>
          <p:nvPr>
            <p:ph idx="1"/>
          </p:nvPr>
        </p:nvSpPr>
        <p:spPr>
          <a:xfrm>
            <a:off x="311782" y="1076258"/>
            <a:ext cx="8339454" cy="5449085"/>
          </a:xfrm>
        </p:spPr>
        <p:txBody>
          <a:bodyPr/>
          <a:lstStyle/>
          <a:p>
            <a:pPr eaLnBrk="1" hangingPunct="1">
              <a:buFontTx/>
              <a:buNone/>
            </a:pPr>
            <a:r>
              <a:rPr lang="en-GB" sz="2800" dirty="0"/>
              <a:t>Create</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a:t>
            </a:r>
            <a:r>
              <a:rPr lang="en-GB" sz="1600" b="1" dirty="0">
                <a:latin typeface="Courier New" pitchFamily="49" charset="0"/>
                <a:cs typeface="Courier New" pitchFamily="49" charset="0"/>
              </a:rPr>
              <a:t> host,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AnalyticalModelStick</a:t>
            </a:r>
            <a:r>
              <a:rPr lang="en-GB" sz="1600" b="1" dirty="0">
                <a:latin typeface="Courier New" pitchFamily="49" charset="0"/>
                <a:cs typeface="Courier New" pitchFamily="49" charset="0"/>
              </a:rPr>
              <a:t> host, </a:t>
            </a:r>
            <a:r>
              <a:rPr lang="en-GB" sz="1600" b="1" dirty="0" err="1">
                <a:latin typeface="Courier New" pitchFamily="49" charset="0"/>
                <a:cs typeface="Courier New" pitchFamily="49" charset="0"/>
              </a:rPr>
              <a:t>AnalyticalElementSelector</a:t>
            </a:r>
            <a:r>
              <a:rPr lang="en-GB" sz="1600" b="1" dirty="0">
                <a:latin typeface="Courier New" pitchFamily="49" charset="0"/>
                <a:cs typeface="Courier New" pitchFamily="49" charset="0"/>
              </a:rPr>
              <a:t> selector,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lvl="1">
              <a:spcBef>
                <a:spcPct val="0"/>
              </a:spcBef>
            </a:pPr>
            <a:endParaRPr lang="en-GB" sz="1600" b="1" dirty="0">
              <a:latin typeface="Courier New" pitchFamily="49" charset="0"/>
              <a:cs typeface="Courier New" pitchFamily="49" charset="0"/>
            </a:endParaRPr>
          </a:p>
          <a:p>
            <a:pPr marL="268188" lvl="1" indent="0">
              <a:spcBef>
                <a:spcPct val="0"/>
              </a:spcBef>
              <a:buNone/>
            </a:pPr>
            <a:endParaRPr lang="en-GB" sz="1600" b="1" dirty="0">
              <a:latin typeface="Courier New" pitchFamily="49" charset="0"/>
              <a:cs typeface="Courier New" pitchFamily="49" charset="0"/>
            </a:endParaRPr>
          </a:p>
          <a:p>
            <a:pPr marL="268188" lvl="1" indent="0">
              <a:spcBef>
                <a:spcPct val="0"/>
              </a:spcBef>
              <a:buNone/>
            </a:pPr>
            <a:r>
              <a:rPr lang="en-GB" sz="2800" dirty="0"/>
              <a:t>Assign Symbol</a:t>
            </a:r>
          </a:p>
          <a:p>
            <a:pPr lvl="1" eaLnBrk="1" hangingPunct="1">
              <a:spcBef>
                <a:spcPct val="0"/>
              </a:spcBef>
            </a:pPr>
            <a:r>
              <a:rPr lang="en-GB" sz="2000" dirty="0"/>
              <a:t>Iterate over all point load symbols</a:t>
            </a:r>
          </a:p>
          <a:p>
            <a:pPr lvl="1" eaLnBrk="1" hangingPunct="1">
              <a:spcBef>
                <a:spcPct val="0"/>
              </a:spcBef>
            </a:pPr>
            <a:r>
              <a:rPr lang="en-GB" sz="2000" dirty="0"/>
              <a:t>Assign selected one’s id to parameter</a:t>
            </a:r>
          </a:p>
          <a:p>
            <a:pPr lvl="4">
              <a:buFont typeface="Wingdings" pitchFamily="2" charset="2"/>
              <a:buNone/>
            </a:pPr>
            <a:r>
              <a:rPr lang="en-GB" dirty="0" err="1"/>
              <a:t>BuiltInParameter.ELEM_TYPE_PARAM</a:t>
            </a:r>
            <a:endParaRPr lang="en-GB" dirty="0"/>
          </a:p>
          <a:p>
            <a:pPr eaLnBrk="1" hangingPunct="1">
              <a:buFontTx/>
              <a:buNone/>
            </a:pPr>
            <a:r>
              <a:rPr lang="en-GB" sz="2800" dirty="0"/>
              <a:t>Assign Load Case</a:t>
            </a:r>
          </a:p>
          <a:p>
            <a:pPr lvl="1" eaLnBrk="1" hangingPunct="1">
              <a:spcBef>
                <a:spcPct val="0"/>
              </a:spcBef>
            </a:pPr>
            <a:r>
              <a:rPr lang="en-GB" sz="2000" dirty="0"/>
              <a:t>Iterate over all load cases</a:t>
            </a:r>
          </a:p>
          <a:p>
            <a:pPr lvl="1" eaLnBrk="1" hangingPunct="1">
              <a:spcBef>
                <a:spcPct val="0"/>
              </a:spcBef>
            </a:pPr>
            <a:r>
              <a:rPr lang="en-GB" sz="2000" dirty="0"/>
              <a:t>Assign selected one’s id to parameter</a:t>
            </a:r>
          </a:p>
          <a:p>
            <a:pPr lvl="4">
              <a:buFont typeface="Wingdings" pitchFamily="2" charset="2"/>
              <a:buNone/>
            </a:pPr>
            <a:r>
              <a:rPr lang="en-GB" dirty="0" err="1"/>
              <a:t>BuiltInParameter.LOAD_CASE_ID</a:t>
            </a:r>
            <a:endParaRPr lang="en-GB" dirty="0"/>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a:t>Structure </a:t>
            </a:r>
            <a:r>
              <a:rPr lang="en-GB"/>
              <a:t>Load Creation</a:t>
            </a:r>
            <a:endParaRPr lang="en-GB" sz="2800" dirty="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Arial" charset="0"/>
              </a:rPr>
              <a:t>Load creation methods</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a:latin typeface="Courier New" pitchFamily="49" charset="0"/>
              <a:cs typeface="Courier New" pitchFamily="49" charset="0"/>
            </a:endParaRP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hangingPunct="0">
              <a:spcBef>
                <a:spcPts val="1200"/>
              </a:spcBef>
              <a:buFont typeface="Wingdings" pitchFamily="2" charset="2"/>
              <a:buChar char="§"/>
            </a:pPr>
            <a:r>
              <a:rPr lang="en-US" sz="2000" dirty="0">
                <a:latin typeface="Arial" charset="0"/>
              </a:rPr>
              <a:t>Added a load type and sketch plane argument</a:t>
            </a:r>
          </a:p>
          <a:p>
            <a:pPr lvl="1" hangingPunct="0"/>
            <a:r>
              <a:rPr lang="en-US" sz="1800" dirty="0">
                <a:latin typeface="Arial" charset="0"/>
              </a:rPr>
              <a:t>Optional, can be null (Nothing in VB) = Default load type</a:t>
            </a:r>
          </a:p>
          <a:p>
            <a:pPr lvl="1" hangingPunct="0"/>
            <a:r>
              <a:rPr lang="en-US" sz="1800" dirty="0">
                <a:latin typeface="Arial" charset="0"/>
              </a:rPr>
              <a:t>Point (Line/Area) </a:t>
            </a:r>
            <a:r>
              <a:rPr lang="en-US" sz="1800" dirty="0" err="1">
                <a:latin typeface="Arial" charset="0"/>
              </a:rPr>
              <a:t>LoadType</a:t>
            </a:r>
            <a:r>
              <a:rPr lang="en-US" sz="1800" dirty="0">
                <a:latin typeface="Arial" charset="0"/>
              </a:rPr>
              <a:t> and *</a:t>
            </a:r>
            <a:r>
              <a:rPr lang="en-US" sz="1800" dirty="0" err="1">
                <a:latin typeface="Arial" charset="0"/>
              </a:rPr>
              <a:t>LoadTypeSet</a:t>
            </a:r>
            <a:r>
              <a:rPr lang="en-US" sz="1800" dirty="0">
                <a:latin typeface="Arial" charset="0"/>
              </a:rPr>
              <a:t> objects added</a:t>
            </a:r>
          </a:p>
          <a:p>
            <a:pPr hangingPunct="0">
              <a:buFont typeface="Wingdings" pitchFamily="2" charset="2"/>
              <a:buChar char="§"/>
            </a:pPr>
            <a:r>
              <a:rPr lang="en-US" sz="2000" dirty="0">
                <a:latin typeface="Arial" charset="0"/>
              </a:rPr>
              <a:t>Supports creation of hosted loads</a:t>
            </a:r>
          </a:p>
          <a:p>
            <a:pPr lvl="1" hangingPunct="0"/>
            <a:r>
              <a:rPr lang="en-US" sz="1800" dirty="0">
                <a:latin typeface="Arial" charset="0"/>
              </a:rPr>
              <a:t>Overloads for assignment of a host element or geometry reference of a host element to create the hosted loads</a:t>
            </a:r>
          </a:p>
          <a:p>
            <a:pPr>
              <a:buFont typeface="Wingdings" pitchFamily="2" charset="2"/>
              <a:buChar char="§"/>
            </a:pPr>
            <a:r>
              <a:rPr lang="en-US" sz="1800" dirty="0">
                <a:latin typeface="Arial" charset="0"/>
              </a:rPr>
              <a:t> </a:t>
            </a:r>
            <a:r>
              <a:rPr lang="en-US" sz="2000" dirty="0" err="1">
                <a:latin typeface="Arial" charset="0"/>
              </a:rPr>
              <a:t>NewPointLoad</a:t>
            </a:r>
            <a:r>
              <a:rPr lang="en-US" sz="2000" dirty="0">
                <a:latin typeface="Arial" charset="0"/>
              </a:rPr>
              <a:t>(), </a:t>
            </a:r>
            <a:r>
              <a:rPr lang="en-US" sz="2000" dirty="0" err="1">
                <a:latin typeface="Arial" charset="0"/>
              </a:rPr>
              <a:t>NewLineLoad</a:t>
            </a:r>
            <a:r>
              <a:rPr lang="en-US" sz="2000" dirty="0">
                <a:latin typeface="Arial" charset="0"/>
              </a:rPr>
              <a:t>() and </a:t>
            </a:r>
            <a:r>
              <a:rPr lang="en-US" sz="2000" dirty="0" err="1">
                <a:latin typeface="Arial" charset="0"/>
              </a:rPr>
              <a:t>NewAreaLoad</a:t>
            </a:r>
            <a:r>
              <a:rPr lang="en-US" sz="2000" dirty="0">
                <a:latin typeface="Arial" charset="0"/>
              </a:rPr>
              <a:t>()</a:t>
            </a:r>
          </a:p>
          <a:p>
            <a:endParaRPr lang="en-US" sz="1800" dirty="0">
              <a:latin typeface="Arial" charset="0"/>
            </a:endParaRPr>
          </a:p>
          <a:p>
            <a:endParaRPr lang="en-GB" sz="2000" dirty="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a:ln>
                <a:noFill/>
              </a:ln>
              <a:solidFill>
                <a:schemeClr val="tx1"/>
              </a:solidFill>
              <a:effectLst/>
              <a:latin typeface="Arial"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2013</a:t>
            </a:r>
          </a:p>
        </p:txBody>
      </p:sp>
      <p:sp>
        <p:nvSpPr>
          <p:cNvPr id="8" name="Content Placeholder 7"/>
          <p:cNvSpPr>
            <a:spLocks noGrp="1"/>
          </p:cNvSpPr>
          <p:nvPr>
            <p:ph idx="1"/>
          </p:nvPr>
        </p:nvSpPr>
        <p:spPr/>
        <p:txBody>
          <a:bodyPr/>
          <a:lstStyle/>
          <a:p>
            <a:pPr marL="360363" indent="-360363">
              <a:buFont typeface="Arial"/>
              <a:buChar char="•"/>
            </a:pPr>
            <a:r>
              <a:rPr lang="en-US" dirty="0"/>
              <a:t>Reinforcement</a:t>
            </a:r>
          </a:p>
          <a:p>
            <a:pPr marL="360363" indent="-360363">
              <a:buFont typeface="Arial"/>
              <a:buChar char="•"/>
            </a:pPr>
            <a:r>
              <a:rPr lang="en-US" dirty="0"/>
              <a:t>Welded Wire Mesh</a:t>
            </a:r>
          </a:p>
          <a:p>
            <a:pPr marL="360363" indent="-360363">
              <a:buFont typeface="Arial"/>
              <a:buChar char="•"/>
            </a:pPr>
            <a:r>
              <a:rPr lang="en-US" dirty="0"/>
              <a:t>Physical Properties</a:t>
            </a:r>
          </a:p>
          <a:p>
            <a:pPr marL="360363" indent="-360363">
              <a:buFont typeface="Arial"/>
              <a:buChar char="•"/>
            </a:pPr>
            <a:r>
              <a:rPr lang="en-US" dirty="0"/>
              <a:t>Structural Analytical Model</a:t>
            </a:r>
          </a:p>
          <a:p>
            <a:pPr marL="360363" indent="-360363">
              <a:buFont typeface="Arial"/>
              <a:buChar char="•"/>
            </a:pPr>
            <a:r>
              <a:rPr lang="en-US" dirty="0"/>
              <a:t>Analysis Visualization Framework</a:t>
            </a:r>
          </a:p>
          <a:p>
            <a:pPr marL="0" indent="0">
              <a:spcBef>
                <a:spcPts val="4800"/>
              </a:spcBef>
            </a:pPr>
            <a:r>
              <a:rPr lang="en-US" sz="2400" dirty="0">
                <a:latin typeface="Courier"/>
                <a:cs typeface="Courier"/>
                <a:hlinkClick r:id="rId2"/>
              </a:rPr>
              <a:t>http://thebuildingcoder.typepad.com/blog/2012/06/the-revit-2013-structure-api.html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1309352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a:t>Structural Elements</a:t>
            </a:r>
          </a:p>
          <a:p>
            <a:pPr marL="358687" lvl="1" indent="-358687"/>
            <a:r>
              <a:rPr lang="en-GB" sz="3600"/>
              <a:t>Standard families</a:t>
            </a:r>
          </a:p>
          <a:p>
            <a:pPr marL="342774" lvl="1" indent="-228516">
              <a:buNone/>
            </a:pPr>
            <a:r>
              <a:rPr lang="en-GB" sz="6000">
                <a:solidFill>
                  <a:schemeClr val="accent1"/>
                </a:solidFill>
              </a:rPr>
              <a:t>Lab 2-1, 2</a:t>
            </a:r>
          </a:p>
          <a:p>
            <a:pPr marL="342774" lvl="1" indent="-228516"/>
            <a:r>
              <a:rPr lang="en-GB"/>
              <a:t>Retrieve all structural 'line segment' or 'stick' elements</a:t>
            </a:r>
          </a:p>
          <a:p>
            <a:pPr marL="685546" lvl="2" indent="-228516"/>
            <a:r>
              <a:rPr lang="en-GB"/>
              <a:t>Columns belong to a separate standard family</a:t>
            </a:r>
          </a:p>
          <a:p>
            <a:pPr marL="685546" lvl="2" indent="-228516"/>
            <a:r>
              <a:rPr lang="en-GB"/>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dirty="0"/>
              <a:t>Select all standard family instances for category </a:t>
            </a:r>
            <a:r>
              <a:rPr lang="en-US" sz="2000" dirty="0" err="1"/>
              <a:t>OST_StructuralColumns</a:t>
            </a:r>
            <a:endParaRPr lang="en-GB" sz="1000" dirty="0"/>
          </a:p>
          <a:p>
            <a:pPr>
              <a:spcBef>
                <a:spcPts val="0"/>
              </a:spcBef>
              <a:spcAft>
                <a:spcPts val="0"/>
              </a:spcAft>
            </a:pPr>
            <a:endParaRPr lang="en-GB" sz="1200" dirty="0">
              <a:solidFill>
                <a:srgbClr val="008080"/>
              </a:solidFill>
              <a:latin typeface="Courier New"/>
              <a:ea typeface="Calibri"/>
              <a:cs typeface="Times New Roman"/>
            </a:endParaRPr>
          </a:p>
          <a:p>
            <a:pPr>
              <a:spcBef>
                <a:spcPts val="0"/>
              </a:spcBef>
              <a:spcAft>
                <a:spcPts val="0"/>
              </a:spcAft>
            </a:pPr>
            <a:r>
              <a:rPr lang="en-GB" sz="1200" b="1" dirty="0" err="1">
                <a:solidFill>
                  <a:srgbClr val="008080"/>
                </a:solidFill>
                <a:latin typeface="Courier New"/>
                <a:ea typeface="Calibri"/>
                <a:cs typeface="Times New Roman"/>
              </a:rPr>
              <a:t>BuiltInCategory</a:t>
            </a:r>
            <a:r>
              <a:rPr lang="en-GB" sz="1200" b="1" dirty="0">
                <a:latin typeface="Courier New"/>
                <a:ea typeface="Calibri"/>
                <a:cs typeface="Times New Roman"/>
              </a:rPr>
              <a:t> </a:t>
            </a:r>
            <a:r>
              <a:rPr lang="en-GB" sz="1200" b="1" dirty="0" err="1">
                <a:latin typeface="Courier New"/>
                <a:ea typeface="Calibri"/>
                <a:cs typeface="Times New Roman"/>
              </a:rPr>
              <a:t>bicSc</a:t>
            </a:r>
            <a:r>
              <a:rPr lang="en-GB" sz="1200" b="1" dirty="0">
                <a:latin typeface="Courier New"/>
                <a:ea typeface="Calibri"/>
                <a:cs typeface="Times New Roman"/>
              </a:rPr>
              <a:t> = </a:t>
            </a:r>
            <a:r>
              <a:rPr lang="en-GB" sz="1200" b="1" dirty="0" err="1">
                <a:solidFill>
                  <a:srgbClr val="008080"/>
                </a:solidFill>
                <a:latin typeface="Courier New"/>
                <a:ea typeface="Calibri"/>
                <a:cs typeface="Times New Roman"/>
              </a:rPr>
              <a:t>BuiltInCategory</a:t>
            </a:r>
            <a:r>
              <a:rPr lang="en-GB" sz="1200" b="1" dirty="0" err="1">
                <a:latin typeface="Courier New"/>
                <a:ea typeface="Calibri"/>
                <a:cs typeface="Times New Roman"/>
              </a:rPr>
              <a:t>.OST_StructuralColumns</a:t>
            </a:r>
            <a:r>
              <a:rPr lang="en-GB" sz="1200" b="1" dirty="0">
                <a:latin typeface="Courier New"/>
                <a:ea typeface="Calibri"/>
                <a:cs typeface="Times New Roman"/>
              </a:rPr>
              <a:t>;</a:t>
            </a:r>
            <a:endParaRPr lang="en-GB" sz="1200" b="1" dirty="0">
              <a:ea typeface="Calibri"/>
              <a:cs typeface="Times New Roman"/>
            </a:endParaRPr>
          </a:p>
          <a:p>
            <a:pPr>
              <a:spcBef>
                <a:spcPts val="0"/>
              </a:spcBef>
              <a:spcAft>
                <a:spcPts val="0"/>
              </a:spcAft>
            </a:pPr>
            <a:r>
              <a:rPr lang="en-GB" sz="1200" b="1" dirty="0">
                <a:solidFill>
                  <a:srgbClr val="008080"/>
                </a:solidFill>
                <a:latin typeface="Courier New"/>
                <a:ea typeface="Calibri"/>
                <a:cs typeface="Times New Roman"/>
              </a:rPr>
              <a:t>List</a:t>
            </a:r>
            <a:r>
              <a:rPr lang="en-GB" sz="1200" b="1" dirty="0">
                <a:latin typeface="Courier New"/>
                <a:ea typeface="Calibri"/>
                <a:cs typeface="Times New Roman"/>
              </a:rPr>
              <a:t>&lt;</a:t>
            </a:r>
            <a:r>
              <a:rPr lang="en-GB" sz="1200" b="1" dirty="0">
                <a:solidFill>
                  <a:srgbClr val="008080"/>
                </a:solidFill>
                <a:latin typeface="Courier New"/>
                <a:ea typeface="Calibri"/>
                <a:cs typeface="Times New Roman"/>
              </a:rPr>
              <a:t>Element</a:t>
            </a:r>
            <a:r>
              <a:rPr lang="en-GB" sz="1200" b="1" dirty="0">
                <a:latin typeface="Courier New"/>
                <a:ea typeface="Calibri"/>
                <a:cs typeface="Times New Roman"/>
              </a:rPr>
              <a:t>&gt; columns = </a:t>
            </a:r>
            <a:r>
              <a:rPr lang="en-GB" sz="1200" b="1" dirty="0" err="1">
                <a:solidFill>
                  <a:srgbClr val="008080"/>
                </a:solidFill>
                <a:latin typeface="Courier New"/>
                <a:ea typeface="Calibri"/>
                <a:cs typeface="Times New Roman"/>
              </a:rPr>
              <a:t>RacUtils</a:t>
            </a:r>
            <a:r>
              <a:rPr lang="en-GB" sz="1200" b="1" dirty="0" err="1">
                <a:latin typeface="Courier New"/>
                <a:ea typeface="Calibri"/>
                <a:cs typeface="Times New Roman"/>
              </a:rPr>
              <a:t>.GetAllStandardFamilyInstancesForACategory</a:t>
            </a:r>
            <a:r>
              <a:rPr lang="en-GB" sz="1200" b="1" dirty="0">
                <a:latin typeface="Courier New"/>
                <a:ea typeface="Calibri"/>
                <a:cs typeface="Times New Roman"/>
              </a:rPr>
              <a:t>( app, </a:t>
            </a:r>
            <a:r>
              <a:rPr lang="en-GB" sz="1200" b="1" dirty="0" err="1">
                <a:latin typeface="Courier New"/>
                <a:ea typeface="Calibri"/>
                <a:cs typeface="Times New Roman"/>
              </a:rPr>
              <a:t>bicSc</a:t>
            </a:r>
            <a:r>
              <a:rPr lang="en-GB" sz="1200" b="1" dirty="0">
                <a:latin typeface="Courier New"/>
                <a:ea typeface="Calibri"/>
                <a:cs typeface="Times New Roman"/>
              </a:rPr>
              <a:t> );</a:t>
            </a:r>
          </a:p>
          <a:p>
            <a:pPr>
              <a:spcBef>
                <a:spcPts val="0"/>
              </a:spcBef>
              <a:spcAft>
                <a:spcPts val="0"/>
              </a:spcAft>
            </a:pPr>
            <a:endParaRPr lang="de-DE" sz="1200" b="1" dirty="0">
              <a:latin typeface="Courier New"/>
              <a:ea typeface="Calibri"/>
              <a:cs typeface="Times New Roman"/>
            </a:endParaRPr>
          </a:p>
          <a:p>
            <a:pPr>
              <a:spcBef>
                <a:spcPts val="0"/>
              </a:spcBef>
              <a:spcAft>
                <a:spcPts val="0"/>
              </a:spcAft>
            </a:pPr>
            <a:r>
              <a:rPr lang="de-DE" sz="1200" b="1" dirty="0">
                <a:latin typeface="Courier New"/>
                <a:ea typeface="Calibri"/>
                <a:cs typeface="Times New Roman"/>
              </a:rPr>
              <a:t>. . .</a:t>
            </a:r>
          </a:p>
          <a:p>
            <a:r>
              <a:rPr lang="en-US" altLang="zh-CN" kern="0" dirty="0">
                <a:latin typeface="NSimSun"/>
                <a:cs typeface="NSimSun"/>
              </a:rPr>
              <a:t> </a:t>
            </a:r>
            <a:r>
              <a:rPr lang="en-US" altLang="zh-CN" sz="1600" kern="0" dirty="0">
                <a:solidFill>
                  <a:srgbClr val="0000FF"/>
                </a:solidFill>
                <a:latin typeface="NSimSun"/>
                <a:cs typeface="NSimSun"/>
              </a:rPr>
              <a:t>public</a:t>
            </a:r>
            <a:r>
              <a:rPr lang="en-US" altLang="zh-CN" sz="1600" kern="0" dirty="0">
                <a:latin typeface="NSimSun"/>
                <a:cs typeface="NSimSun"/>
              </a:rPr>
              <a:t> </a:t>
            </a:r>
            <a:r>
              <a:rPr lang="en-US" altLang="zh-CN" sz="1600" kern="0" dirty="0">
                <a:solidFill>
                  <a:srgbClr val="0000FF"/>
                </a:solidFill>
                <a:latin typeface="NSimSun"/>
                <a:cs typeface="NSimSun"/>
              </a:rPr>
              <a:t>static</a:t>
            </a:r>
            <a:r>
              <a:rPr lang="en-US" altLang="zh-CN" sz="1600" kern="0" dirty="0">
                <a:latin typeface="NSimSun"/>
                <a:cs typeface="NSimSun"/>
              </a:rPr>
              <a:t> </a:t>
            </a:r>
            <a:r>
              <a:rPr lang="en-US" altLang="zh-CN" sz="1600" kern="0" dirty="0" err="1">
                <a:solidFill>
                  <a:srgbClr val="2B91AF"/>
                </a:solidFill>
                <a:latin typeface="NSimSun"/>
                <a:cs typeface="NSimSun"/>
              </a:rPr>
              <a:t>IList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a:t>
            </a:r>
            <a:r>
              <a:rPr lang="en-US" altLang="zh-CN" sz="1600" kern="0" dirty="0" err="1">
                <a:latin typeface="NSimSun"/>
                <a:cs typeface="NSimSun"/>
              </a:rPr>
              <a:t>GetAllStandardFamilyInstancesForACategory</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Document</a:t>
            </a:r>
            <a:r>
              <a:rPr lang="en-US" altLang="zh-CN" sz="1600" kern="0" dirty="0">
                <a:latin typeface="NSimSun"/>
                <a:cs typeface="NSimSun"/>
              </a:rPr>
              <a:t> doc,</a:t>
            </a:r>
            <a:endParaRPr lang="zh-CN" altLang="zh-CN" sz="1800" kern="100" dirty="0">
              <a:cs typeface="Times New Roman"/>
            </a:endParaRPr>
          </a:p>
          <a:p>
            <a:r>
              <a:rPr lang="en-US" altLang="zh-CN" sz="1600" kern="0" dirty="0">
                <a:latin typeface="NSimSun"/>
                <a:cs typeface="NSimSun"/>
              </a:rPr>
              <a:t>      </a:t>
            </a:r>
            <a:r>
              <a:rPr lang="en-US" altLang="zh-CN" sz="1600" kern="0" dirty="0" err="1">
                <a:solidFill>
                  <a:srgbClr val="2B91AF"/>
                </a:solidFill>
                <a:latin typeface="NSimSun"/>
                <a:cs typeface="NSimSun"/>
              </a:rPr>
              <a:t>BuiltInCategory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elements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8000"/>
                </a:solidFill>
                <a:latin typeface="NSimSun"/>
                <a:cs typeface="NSimSun"/>
              </a:rPr>
              <a:t>//The following commented code works for Revit 2010. Revit 2011 has new way to collect elements</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collector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doc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00FF"/>
                </a:solidFill>
                <a:latin typeface="NSimSun"/>
                <a:cs typeface="NSimSun"/>
              </a:rPr>
              <a:t>return</a:t>
            </a:r>
            <a:r>
              <a:rPr lang="en-US" altLang="zh-CN" sz="1600" kern="0" dirty="0">
                <a:latin typeface="NSimSun"/>
                <a:cs typeface="NSimSun"/>
              </a:rPr>
              <a:t> </a:t>
            </a:r>
            <a:r>
              <a:rPr lang="en-US" altLang="zh-CN" sz="1600" kern="0" dirty="0" err="1">
                <a:latin typeface="NSimSun"/>
                <a:cs typeface="NSimSun"/>
              </a:rPr>
              <a:t>collector.OfCategory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r>
              <a:rPr lang="en-US" altLang="zh-CN" sz="1600" kern="0" dirty="0" err="1">
                <a:latin typeface="NSimSun"/>
                <a:cs typeface="NSimSun"/>
              </a:rPr>
              <a:t>OfClass</a:t>
            </a:r>
            <a:r>
              <a:rPr lang="en-US" altLang="zh-CN" sz="1600" kern="0" dirty="0">
                <a:latin typeface="NSimSun"/>
                <a:cs typeface="NSimSun"/>
              </a:rPr>
              <a:t>( </a:t>
            </a:r>
            <a:r>
              <a:rPr lang="en-US" altLang="zh-CN" sz="1600" kern="0" dirty="0">
                <a:solidFill>
                  <a:srgbClr val="0000FF"/>
                </a:solidFill>
                <a:latin typeface="NSimSun"/>
                <a:cs typeface="NSimSun"/>
              </a:rPr>
              <a:t>typeof</a:t>
            </a:r>
            <a:r>
              <a:rPr lang="en-US" altLang="zh-CN" sz="1600" kern="0" dirty="0">
                <a:latin typeface="NSimSun"/>
                <a:cs typeface="NSimSun"/>
              </a:rPr>
              <a:t>( </a:t>
            </a:r>
            <a:r>
              <a:rPr lang="en-US" altLang="zh-CN" sz="1600" kern="0" dirty="0">
                <a:solidFill>
                  <a:srgbClr val="2B91AF"/>
                </a:solidFill>
                <a:latin typeface="NSimSun"/>
                <a:cs typeface="NSimSun"/>
              </a:rPr>
              <a:t>FamilyInstance</a:t>
            </a:r>
            <a:r>
              <a:rPr lang="en-US" altLang="zh-CN" sz="1600" kern="0" dirty="0">
                <a:latin typeface="NSimSun"/>
                <a:cs typeface="NSimSun"/>
              </a:rPr>
              <a:t> ) ).</a:t>
            </a:r>
            <a:r>
              <a:rPr lang="en-US" altLang="zh-CN" sz="1600" kern="0" dirty="0" err="1">
                <a:latin typeface="NSimSun"/>
                <a:cs typeface="NSimSun"/>
              </a:rPr>
              <a:t>ToElements</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endParaRPr lang="en-US" sz="4800" dirty="0"/>
          </a:p>
        </p:txBody>
      </p:sp>
      <p:pic>
        <p:nvPicPr>
          <p:cNvPr id="48132" name="Picture 4" descr="lab-2-1-2"/>
          <p:cNvPicPr>
            <a:picLocks noChangeAspect="1" noChangeArrowheads="1"/>
          </p:cNvPicPr>
          <p:nvPr/>
        </p:nvPicPr>
        <p:blipFill>
          <a:blip r:embed="rId3" cstate="print"/>
          <a:srcRect/>
          <a:stretch>
            <a:fillRect/>
          </a:stretch>
        </p:blipFill>
        <p:spPr bwMode="auto">
          <a:xfrm>
            <a:off x="5652120" y="2852936"/>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dirty="0"/>
              <a:t>Select all standard family instances for category </a:t>
            </a:r>
            <a:r>
              <a:rPr lang="en-US" sz="2000" noProof="1"/>
              <a:t>OST_StructuralFraming</a:t>
            </a:r>
            <a:endParaRPr lang="en-US" sz="2000" dirty="0"/>
          </a:p>
          <a:p>
            <a:pPr indent="266700"/>
            <a:r>
              <a:rPr lang="en-US" altLang="zh-CN" sz="1050" kern="0" dirty="0">
                <a:solidFill>
                  <a:srgbClr val="008000"/>
                </a:solidFill>
                <a:latin typeface="NSimSun"/>
                <a:cs typeface="NSimSun"/>
              </a:rPr>
              <a:t> //et all structural framing elements - similar to Lab 2-1:</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bicSf</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IList</a:t>
            </a:r>
            <a:r>
              <a:rPr lang="en-US" altLang="zh-CN" sz="1050" kern="0" dirty="0">
                <a:latin typeface="NSimSun"/>
                <a:cs typeface="NSimSun"/>
              </a:rPr>
              <a:t>&lt;</a:t>
            </a:r>
            <a:r>
              <a:rPr lang="en-US" altLang="zh-CN" sz="1050" kern="0" dirty="0">
                <a:solidFill>
                  <a:srgbClr val="2B91AF"/>
                </a:solidFill>
                <a:latin typeface="NSimSun"/>
                <a:cs typeface="NSimSun"/>
              </a:rPr>
              <a:t>Element</a:t>
            </a:r>
            <a:r>
              <a:rPr lang="en-US" altLang="zh-CN" sz="1050" kern="0" dirty="0">
                <a:latin typeface="NSimSun"/>
                <a:cs typeface="NSimSun"/>
              </a:rPr>
              <a:t>&gt; </a:t>
            </a:r>
            <a:r>
              <a:rPr lang="en-US" altLang="zh-CN" sz="1050" kern="0" dirty="0" err="1">
                <a:latin typeface="NSimSun"/>
                <a:cs typeface="NSimSun"/>
              </a:rPr>
              <a:t>frmEls</a:t>
            </a:r>
            <a:r>
              <a:rPr lang="en-US" altLang="zh-CN" sz="1050" kern="0" dirty="0">
                <a:latin typeface="NSimSun"/>
                <a:cs typeface="NSimSun"/>
              </a:rPr>
              <a:t> = </a:t>
            </a:r>
            <a:r>
              <a:rPr lang="en-US" altLang="zh-CN" sz="1050" kern="0" dirty="0" err="1">
                <a:solidFill>
                  <a:srgbClr val="2B91AF"/>
                </a:solidFill>
                <a:latin typeface="NSimSun"/>
                <a:cs typeface="NSimSun"/>
              </a:rPr>
              <a:t>RacUtils</a:t>
            </a:r>
            <a:r>
              <a:rPr lang="en-US" altLang="zh-CN" sz="1050" kern="0" dirty="0" err="1">
                <a:latin typeface="NSimSun"/>
                <a:cs typeface="NSimSun"/>
              </a:rPr>
              <a:t>.GetAllStandardFamilyInstancesForACategory</a:t>
            </a:r>
            <a:r>
              <a:rPr lang="en-US" altLang="zh-CN" sz="1050" kern="0" dirty="0">
                <a:latin typeface="NSimSun"/>
                <a:cs typeface="NSimSun"/>
              </a:rPr>
              <a:t>( doc, </a:t>
            </a:r>
            <a:r>
              <a:rPr lang="en-US" altLang="zh-CN" sz="1050" kern="0" dirty="0" err="1">
                <a:latin typeface="NSimSun"/>
                <a:cs typeface="NSimSun"/>
              </a:rPr>
              <a:t>bicSf</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"There are "</a:t>
            </a:r>
            <a:r>
              <a:rPr lang="en-US" altLang="zh-CN" sz="1050" kern="0" dirty="0">
                <a:latin typeface="NSimSun"/>
                <a:cs typeface="NSimSun"/>
              </a:rPr>
              <a:t> + </a:t>
            </a:r>
            <a:r>
              <a:rPr lang="en-US" altLang="zh-CN" sz="1050" kern="0" dirty="0" err="1">
                <a:latin typeface="NSimSun"/>
                <a:cs typeface="NSimSun"/>
              </a:rPr>
              <a:t>frmEls.Count.ToString</a:t>
            </a:r>
            <a:r>
              <a:rPr lang="en-US" altLang="zh-CN" sz="1050" kern="0" dirty="0">
                <a:latin typeface="NSimSun"/>
                <a:cs typeface="NSimSun"/>
              </a:rPr>
              <a:t>() + </a:t>
            </a:r>
            <a:r>
              <a:rPr lang="en-US" altLang="zh-CN" sz="1050" kern="0" dirty="0">
                <a:solidFill>
                  <a:srgbClr val="A31515"/>
                </a:solidFill>
                <a:latin typeface="NSimSun"/>
                <a:cs typeface="NSimSun"/>
              </a:rPr>
              <a:t>" structural framing elements:"</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foreach</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r>
              <a:rPr lang="en-US" altLang="zh-CN" sz="1050" kern="0" dirty="0">
                <a:solidFill>
                  <a:srgbClr val="0000FF"/>
                </a:solidFill>
                <a:latin typeface="NSimSun"/>
                <a:cs typeface="NSimSun"/>
              </a:rPr>
              <a:t>in</a:t>
            </a:r>
            <a:r>
              <a:rPr lang="en-US" altLang="zh-CN" sz="1050" kern="0" dirty="0">
                <a:latin typeface="NSimSun"/>
                <a:cs typeface="NSimSun"/>
              </a:rPr>
              <a:t> </a:t>
            </a:r>
            <a:r>
              <a:rPr lang="en-US" altLang="zh-CN" sz="1050" kern="0" dirty="0" err="1">
                <a:latin typeface="NSimSun"/>
                <a:cs typeface="NSimSun"/>
              </a:rPr>
              <a:t>frmEls</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"\r\n  "</a:t>
            </a:r>
            <a:r>
              <a:rPr lang="en-US" altLang="zh-CN" sz="1050" kern="0" dirty="0">
                <a:latin typeface="NSimSun"/>
                <a:cs typeface="NSimSun"/>
              </a:rPr>
              <a:t> + </a:t>
            </a:r>
            <a:r>
              <a:rPr lang="en-US" altLang="zh-CN" sz="1050" kern="0" dirty="0" err="1">
                <a:solidFill>
                  <a:srgbClr val="2B91AF"/>
                </a:solidFill>
                <a:latin typeface="NSimSun"/>
                <a:cs typeface="NSimSun"/>
              </a:rPr>
              <a:t>RstUtils</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05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public</a:t>
            </a:r>
            <a:r>
              <a:rPr lang="en-US" altLang="zh-CN" sz="1050" kern="0" dirty="0">
                <a:latin typeface="NSimSun"/>
                <a:cs typeface="NSimSun"/>
              </a:rPr>
              <a:t> </a:t>
            </a:r>
            <a:r>
              <a:rPr lang="en-US" altLang="zh-CN" sz="1050" kern="0" dirty="0">
                <a:solidFill>
                  <a:srgbClr val="0000FF"/>
                </a:solidFill>
                <a:latin typeface="NSimSun"/>
                <a:cs typeface="NSimSun"/>
              </a:rPr>
              <a:t>static</a:t>
            </a:r>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e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2B91AF"/>
                </a:solidFill>
                <a:latin typeface="NSimSun"/>
                <a:cs typeface="NSimSun"/>
              </a:rPr>
              <a:t>Category</a:t>
            </a:r>
            <a:r>
              <a:rPr lang="en-US" altLang="zh-CN" sz="1050" kern="0" dirty="0">
                <a:latin typeface="NSimSun"/>
                <a:cs typeface="NSimSun"/>
              </a:rPr>
              <a:t> cat = </a:t>
            </a:r>
            <a:r>
              <a:rPr lang="en-US" altLang="zh-CN" sz="1050" kern="0" dirty="0" err="1">
                <a:latin typeface="NSimSun"/>
                <a:cs typeface="NSimSun"/>
              </a:rPr>
              <a:t>e.Document.Settings.Categories.get_Item</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hasCat</a:t>
            </a:r>
            <a:r>
              <a:rPr lang="en-US" altLang="zh-CN" sz="1050" kern="0" dirty="0">
                <a:latin typeface="NSimSun"/>
                <a:cs typeface="NSimSun"/>
              </a:rPr>
              <a:t> = ( </a:t>
            </a:r>
            <a:r>
              <a:rPr lang="en-US" altLang="zh-CN" sz="1050" kern="0" dirty="0">
                <a:solidFill>
                  <a:srgbClr val="0000FF"/>
                </a:solidFill>
                <a:latin typeface="NSimSun"/>
                <a:cs typeface="NSimSun"/>
              </a:rPr>
              <a:t>null</a:t>
            </a:r>
            <a:r>
              <a:rPr lang="en-US" altLang="zh-CN" sz="1050" kern="0" dirty="0">
                <a:latin typeface="NSimSun"/>
                <a:cs typeface="NSimSun"/>
              </a:rPr>
              <a:t> != </a:t>
            </a:r>
            <a:r>
              <a:rPr lang="en-US" altLang="zh-CN" sz="1050" kern="0" dirty="0" err="1">
                <a:latin typeface="NSimSun"/>
                <a:cs typeface="NSimSun"/>
              </a:rPr>
              <a:t>e.Category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err="1">
                <a:latin typeface="NSimSun"/>
                <a:cs typeface="NSimSun"/>
              </a:rPr>
              <a:t>hasCat</a:t>
            </a:r>
            <a:r>
              <a:rPr lang="en-US" altLang="zh-CN" sz="1050" kern="0" dirty="0">
                <a:latin typeface="NSimSun"/>
                <a:cs typeface="NSimSun"/>
              </a:rPr>
              <a:t> &amp;&amp; </a:t>
            </a:r>
            <a:r>
              <a:rPr lang="en-US" altLang="zh-CN" sz="1050" kern="0" dirty="0" err="1">
                <a:latin typeface="NSimSun"/>
                <a:cs typeface="NSimSun"/>
              </a:rPr>
              <a:t>e.Category.Id.Equals</a:t>
            </a:r>
            <a:r>
              <a:rPr lang="en-US" altLang="zh-CN" sz="1050" kern="0" dirty="0">
                <a:latin typeface="NSimSun"/>
                <a:cs typeface="NSimSun"/>
              </a:rPr>
              <a:t>( </a:t>
            </a:r>
            <a:r>
              <a:rPr lang="en-US" altLang="zh-CN" sz="1050" kern="0" dirty="0" err="1">
                <a:latin typeface="NSimSun"/>
                <a:cs typeface="NSimSun"/>
              </a:rPr>
              <a:t>cat.Id</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return</a:t>
            </a:r>
            <a:r>
              <a:rPr lang="en-US" altLang="zh-CN" sz="1050" kern="0" dirty="0">
                <a:latin typeface="NSimSun"/>
                <a:cs typeface="NSimSun"/>
              </a:rPr>
              <a:t> </a:t>
            </a:r>
            <a:r>
              <a:rPr lang="en-US" altLang="zh-CN" sz="1050" kern="0" dirty="0" err="1">
                <a:latin typeface="NSimSun"/>
                <a:cs typeface="NSimSun"/>
              </a:rPr>
              <a:t>e.Name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Id="</a:t>
            </a:r>
            <a:r>
              <a:rPr lang="en-US" altLang="zh-CN" sz="1050" kern="0" dirty="0">
                <a:latin typeface="NSimSun"/>
                <a:cs typeface="NSimSun"/>
              </a:rPr>
              <a:t> + </a:t>
            </a:r>
            <a:r>
              <a:rPr lang="en-US" altLang="zh-CN" sz="1050" kern="0" dirty="0" err="1">
                <a:latin typeface="NSimSun"/>
                <a:cs typeface="NSimSun"/>
              </a:rPr>
              <a:t>e.Id.IntegerValue.ToString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hasCat</a:t>
            </a:r>
            <a:r>
              <a:rPr lang="en-US" altLang="zh-CN" sz="1050" kern="0" dirty="0">
                <a:latin typeface="NSimSun"/>
                <a:cs typeface="NSimSun"/>
              </a:rPr>
              <a:t> ? </a:t>
            </a:r>
            <a:r>
              <a:rPr lang="en-US" altLang="zh-CN" sz="1050" kern="0" dirty="0">
                <a:solidFill>
                  <a:srgbClr val="A31515"/>
                </a:solidFill>
                <a:latin typeface="NSimSun"/>
                <a:cs typeface="NSimSun"/>
              </a:rPr>
              <a:t>", Category="</a:t>
            </a:r>
            <a:r>
              <a:rPr lang="en-US" altLang="zh-CN" sz="1050" kern="0" dirty="0">
                <a:latin typeface="NSimSun"/>
                <a:cs typeface="NSimSun"/>
              </a:rPr>
              <a:t> + </a:t>
            </a:r>
            <a:r>
              <a:rPr lang="en-US" altLang="zh-CN" sz="1050" kern="0" dirty="0" err="1">
                <a:latin typeface="NSimSun"/>
                <a:cs typeface="NSimSun"/>
              </a:rPr>
              <a:t>e.Category.Name</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Type="</a:t>
            </a:r>
            <a:r>
              <a:rPr lang="en-US" altLang="zh-CN" sz="1050" kern="0" dirty="0">
                <a:latin typeface="NSimSun"/>
                <a:cs typeface="NSimSun"/>
              </a:rPr>
              <a:t> + </a:t>
            </a:r>
            <a:r>
              <a:rPr lang="en-US" altLang="zh-CN" sz="1050" kern="0" dirty="0" err="1">
                <a:latin typeface="NSimSun"/>
                <a:cs typeface="NSimSun"/>
              </a:rPr>
              <a:t>e.Symbol.Name</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Struct.Usage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e.StructuralUsage.ToString</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 </a:t>
            </a:r>
            <a:r>
              <a:rPr lang="en-US" altLang="zh-CN" sz="1050" kern="0" dirty="0">
                <a:solidFill>
                  <a:srgbClr val="008000"/>
                </a:solidFill>
                <a:latin typeface="NSimSun"/>
                <a:cs typeface="NSimSun"/>
              </a:rPr>
              <a:t>// can throw exception "only Beam and Brace support Structural Usage!"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Struct.Type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e.StructuralType.ToString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endParaRPr lang="en-GB" sz="1400" dirty="0"/>
          </a:p>
        </p:txBody>
      </p:sp>
      <p:pic>
        <p:nvPicPr>
          <p:cNvPr id="49156" name="Picture 6" descr="lab-2-1-4"/>
          <p:cNvPicPr>
            <a:picLocks noChangeAspect="1" noChangeArrowheads="1"/>
          </p:cNvPicPr>
          <p:nvPr/>
        </p:nvPicPr>
        <p:blipFill>
          <a:blip r:embed="rId3" cstate="print"/>
          <a:srcRect/>
          <a:stretch>
            <a:fillRect/>
          </a:stretch>
        </p:blipFill>
        <p:spPr bwMode="auto">
          <a:xfrm>
            <a:off x="5106956" y="2420888"/>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a:t>Structural Elements</a:t>
            </a:r>
          </a:p>
          <a:p>
            <a:pPr marL="442804" lvl="1" indent="-328532"/>
            <a:r>
              <a:rPr lang="en-GB" sz="2800"/>
              <a:t>Foundations standard family</a:t>
            </a:r>
          </a:p>
          <a:p>
            <a:pPr marL="342774" lvl="1" indent="-228516">
              <a:buNone/>
            </a:pPr>
            <a:r>
              <a:rPr lang="en-GB" sz="6000">
                <a:solidFill>
                  <a:schemeClr val="accent1"/>
                </a:solidFill>
              </a:rPr>
              <a:t>Lab 2-3, 4</a:t>
            </a:r>
          </a:p>
          <a:p>
            <a:pPr marL="442804" lvl="1" indent="-328532"/>
            <a:r>
              <a:rPr lang="en-GB"/>
              <a:t>Retrieve structural foundation elements</a:t>
            </a:r>
          </a:p>
          <a:p>
            <a:pPr marL="685546" lvl="2" indent="-228516"/>
            <a:r>
              <a:rPr lang="en-GB"/>
              <a:t>May not be needed for analysis package</a:t>
            </a:r>
          </a:p>
          <a:p>
            <a:pPr marL="442804" lvl="1" indent="-328532"/>
            <a:r>
              <a:rPr lang="en-GB"/>
              <a:t>Alternative approach retrieves </a:t>
            </a:r>
            <a:r>
              <a:rPr lang="en-GB" u="sng"/>
              <a:t>all standard family instances</a:t>
            </a:r>
            <a:r>
              <a:rPr lang="en-GB"/>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a:t>Get all standard structural foundation elements</a:t>
            </a:r>
          </a:p>
          <a:p>
            <a:pPr marL="342774" lvl="1" indent="-228516"/>
            <a:r>
              <a:rPr lang="en-US"/>
              <a:t>Category </a:t>
            </a:r>
            <a:r>
              <a:rPr lang="en-US" noProof="1"/>
              <a:t>OST_StructuralFoundation</a:t>
            </a:r>
            <a:endParaRPr lang="en-US"/>
          </a:p>
          <a:p>
            <a:pPr marL="342774" lvl="1" indent="-228516"/>
            <a:r>
              <a:rPr lang="en-US"/>
              <a:t>Excludes 'Wall Foundation' System Type under </a:t>
            </a:r>
            <a:br>
              <a:rPr lang="en-US"/>
            </a:br>
            <a:r>
              <a:rPr lang="en-US"/>
              <a:t>'Structural Foundations' category in the Browser</a:t>
            </a:r>
          </a:p>
          <a:p>
            <a:pPr marL="685546" lvl="2" indent="-228516"/>
            <a:r>
              <a:rPr lang="en-US"/>
              <a:t>These belong to 'Continuous Footing' system family, Lab 2-3</a:t>
            </a:r>
          </a:p>
          <a:p>
            <a:pPr marL="342774" lvl="1" indent="-228516"/>
            <a:r>
              <a:rPr lang="en-US"/>
              <a:t>Excludes 'Foundation Slab' System Type under </a:t>
            </a:r>
            <a:br>
              <a:rPr lang="en-US"/>
            </a:br>
            <a:r>
              <a:rPr lang="en-US"/>
              <a:t>'Structural Foundations' category in the Browser </a:t>
            </a:r>
          </a:p>
          <a:p>
            <a:pPr marL="685546" lvl="2" indent="-228516"/>
            <a:r>
              <a:rPr lang="en-US"/>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z="4400" dirty="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dirty="0"/>
              <a:t>Alternative approach</a:t>
            </a:r>
          </a:p>
          <a:p>
            <a:pPr marL="342774" lvl="1" indent="-228516">
              <a:lnSpc>
                <a:spcPct val="90000"/>
              </a:lnSpc>
            </a:pPr>
            <a:r>
              <a:rPr lang="en-US" dirty="0"/>
              <a:t>Select all standard f</a:t>
            </a:r>
            <a:r>
              <a:rPr lang="en-US" noProof="1"/>
              <a:t>amily instance</a:t>
            </a:r>
            <a:r>
              <a:rPr lang="en-US" dirty="0"/>
              <a:t>s with an analytical model</a:t>
            </a: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instances = </a:t>
            </a:r>
            <a:r>
              <a:rPr lang="en-US" altLang="zh-CN" sz="1200" kern="0" dirty="0">
                <a:solidFill>
                  <a:srgbClr val="0000FF"/>
                </a:solidFill>
                <a:latin typeface="NSimSun"/>
                <a:cs typeface="NSimSun"/>
              </a:rPr>
              <a:t>null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instances =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string</a:t>
            </a:r>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"All structural family instances (generic check):"</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foreach</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r>
              <a:rPr lang="en-US" altLang="zh-CN" sz="1200" kern="0" dirty="0">
                <a:solidFill>
                  <a:srgbClr val="0000FF"/>
                </a:solidFill>
                <a:latin typeface="NSimSun"/>
                <a:cs typeface="NSimSun"/>
              </a:rPr>
              <a:t>in</a:t>
            </a:r>
            <a:r>
              <a:rPr lang="en-US" altLang="zh-CN" sz="1200" kern="0" dirty="0">
                <a:latin typeface="NSimSun"/>
                <a:cs typeface="NSimSun"/>
              </a:rPr>
              <a:t> instances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Note that instead of looping through and checking for a</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non-null analytical model, we might also be able to use some</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other criterion that can be fed straight into the Revit API</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filtering mechanism, such as structural usage:</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if</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fi.GetAnalyticalModel</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"\r\n  "</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.StructuralElementDescription</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dirty="0">
              <a:solidFill>
                <a:srgbClr val="008000"/>
              </a:solidFill>
              <a:latin typeface="Courier New"/>
              <a:ea typeface="Calibri"/>
              <a:cs typeface="Times New Roman"/>
            </a:endParaRPr>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a:t>Structural Elements</a:t>
            </a:r>
          </a:p>
          <a:p>
            <a:pPr marL="442804" lvl="1" indent="-328532"/>
            <a:r>
              <a:rPr lang="en-GB" sz="3200"/>
              <a:t>System families</a:t>
            </a:r>
          </a:p>
          <a:p>
            <a:pPr marL="442804" lvl="1" indent="-328532"/>
            <a:r>
              <a:rPr lang="en-GB" sz="3200"/>
              <a:t>Wall, Floor (Slab), Continuous Footing</a:t>
            </a:r>
          </a:p>
          <a:p>
            <a:pPr marL="342774" lvl="1" indent="-228516">
              <a:buNone/>
            </a:pPr>
            <a:r>
              <a:rPr lang="en-GB" sz="6000">
                <a:solidFill>
                  <a:schemeClr val="accent1"/>
                </a:solidFill>
              </a:rPr>
              <a:t>Lab 2-5</a:t>
            </a:r>
          </a:p>
          <a:p>
            <a:pPr marL="342774" lvl="1" indent="-228516"/>
            <a:r>
              <a:rPr lang="en-GB"/>
              <a:t>Retrieve structural elements from these system families</a:t>
            </a:r>
          </a:p>
          <a:p>
            <a:pPr marL="342774" lvl="1" indent="-228516"/>
            <a:r>
              <a:rPr lang="en-GB"/>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dirty="0"/>
              <a:t>Abstract API base class</a:t>
            </a:r>
          </a:p>
          <a:p>
            <a:pPr marL="693483" lvl="2" indent="-236451">
              <a:tabLst>
                <a:tab pos="3584839" algn="l"/>
              </a:tabLst>
            </a:pPr>
            <a:r>
              <a:rPr lang="en-GB" sz="2400" dirty="0" err="1"/>
              <a:t>AnalyticalModel</a:t>
            </a:r>
            <a:endParaRPr lang="en-GB" sz="2400" dirty="0"/>
          </a:p>
          <a:p>
            <a:pPr marL="342774" lvl="1" indent="-228516">
              <a:buNone/>
              <a:tabLst>
                <a:tab pos="3584839" algn="l"/>
              </a:tabLst>
            </a:pPr>
            <a:r>
              <a:rPr lang="en-GB" sz="3600" dirty="0"/>
              <a:t>Specific derived classes, gone in 2011</a:t>
            </a:r>
          </a:p>
          <a:p>
            <a:pPr marL="693483" lvl="2" indent="-236451">
              <a:tabLst>
                <a:tab pos="3584839" algn="l"/>
              </a:tabLst>
            </a:pPr>
            <a:r>
              <a:rPr lang="en-GB" sz="2400" dirty="0"/>
              <a:t>Wall	</a:t>
            </a:r>
            <a:r>
              <a:rPr lang="en-GB" sz="2400" dirty="0" err="1"/>
              <a:t>AnalyticalModelWall</a:t>
            </a:r>
            <a:endParaRPr lang="en-GB" sz="2400" dirty="0"/>
          </a:p>
          <a:p>
            <a:pPr marL="693483" lvl="2" indent="-236451">
              <a:tabLst>
                <a:tab pos="3584839" algn="l"/>
              </a:tabLst>
            </a:pPr>
            <a:r>
              <a:rPr lang="en-GB" sz="2400" dirty="0"/>
              <a:t>Floor	</a:t>
            </a:r>
            <a:r>
              <a:rPr lang="en-GB" sz="2400" dirty="0" err="1"/>
              <a:t>AnalyticalModelFloor</a:t>
            </a:r>
            <a:endParaRPr lang="en-GB" sz="2400" dirty="0"/>
          </a:p>
          <a:p>
            <a:pPr marL="693483" lvl="2" indent="-236451">
              <a:tabLst>
                <a:tab pos="3584839" algn="l"/>
              </a:tabLst>
            </a:pPr>
            <a:r>
              <a:rPr lang="en-GB" sz="2400" dirty="0" err="1"/>
              <a:t>Cont.Footing</a:t>
            </a:r>
            <a:r>
              <a:rPr lang="en-GB" sz="2400" dirty="0"/>
              <a:t>	AnalyticalModel3D</a:t>
            </a:r>
          </a:p>
          <a:p>
            <a:pPr marL="693483" lvl="2" indent="-236451">
              <a:tabLst>
                <a:tab pos="3584839" algn="l"/>
              </a:tabLst>
            </a:pPr>
            <a:r>
              <a:rPr lang="en-GB" sz="2400" dirty="0"/>
              <a:t>Column, Framing	</a:t>
            </a:r>
            <a:r>
              <a:rPr lang="en-GB" sz="2400" dirty="0" err="1"/>
              <a:t>AnalyticalModelFrame</a:t>
            </a:r>
            <a:endParaRPr lang="en-GB" sz="2400" dirty="0"/>
          </a:p>
          <a:p>
            <a:pPr marL="693483" lvl="2" indent="-236451">
              <a:tabLst>
                <a:tab pos="3584839" algn="l"/>
              </a:tabLst>
            </a:pPr>
            <a:r>
              <a:rPr lang="en-GB" sz="2400" dirty="0"/>
              <a:t>Foundation	</a:t>
            </a:r>
            <a:r>
              <a:rPr lang="en-GB" sz="2400" dirty="0" err="1"/>
              <a:t>AnalyticalModelLocation</a:t>
            </a:r>
            <a:endParaRPr lang="en-GB" sz="4400" dirty="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dirty="0"/>
              <a:t>Retrieve all Wall elements having an analytical model</a:t>
            </a:r>
          </a:p>
          <a:p>
            <a:pPr marL="719138" indent="0">
              <a:spcBef>
                <a:spcPts val="0"/>
              </a:spcBef>
              <a:spcAft>
                <a:spcPts val="0"/>
              </a:spcAft>
            </a:pPr>
            <a:endParaRPr lang="en-GB" sz="1200" dirty="0">
              <a:solidFill>
                <a:srgbClr val="008080"/>
              </a:solidFill>
              <a:latin typeface="Courier New"/>
              <a:ea typeface="Calibri"/>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structural walls in active document.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GetAllStructuralWalls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Wall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wall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wall.GetAnalyticalModel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wall );</a:t>
            </a:r>
            <a:endParaRPr lang="zh-CN" altLang="zh-CN" sz="1400" kern="100" dirty="0">
              <a:cs typeface="Times New Roman"/>
            </a:endParaRPr>
          </a:p>
          <a:p>
            <a:r>
              <a:rPr lang="en-US" altLang="zh-CN" sz="1200" kern="0" dirty="0">
                <a:latin typeface="NSimSun"/>
                <a:cs typeface="NSimSun"/>
              </a:rPr>
              <a:t>    }</a:t>
            </a:r>
            <a:endParaRPr lang="en-GB" sz="1200" dirty="0">
              <a:ea typeface="Calibri"/>
              <a:cs typeface="Times New Roman"/>
            </a:endParaRPr>
          </a:p>
          <a:p>
            <a:pPr marL="342774" lvl="1" indent="-228516"/>
            <a:r>
              <a:rPr lang="en-GB" dirty="0"/>
              <a:t>Same for </a:t>
            </a:r>
            <a:r>
              <a:rPr lang="en-GB" noProof="1"/>
              <a:t>ContFooting</a:t>
            </a:r>
            <a:r>
              <a:rPr lang="en-US" dirty="0"/>
              <a:t> elements</a:t>
            </a:r>
            <a:endParaRPr lang="en-GB" dirty="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dirty="0"/>
              <a:t>Retrieve all Floor elements having a non-empty analytical model</a:t>
            </a: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GetAllStructuralFloors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Floor</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AnalyticalModel</a:t>
            </a:r>
            <a:r>
              <a:rPr lang="en-US" altLang="zh-CN" sz="1200" kern="0" dirty="0">
                <a:latin typeface="NSimSun"/>
                <a:cs typeface="NSimSun"/>
              </a:rPr>
              <a:t> am;</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floor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 </a:t>
            </a:r>
            <a:r>
              <a:rPr lang="en-US" altLang="zh-CN" sz="1200" kern="0" dirty="0">
                <a:solidFill>
                  <a:srgbClr val="0000FF"/>
                </a:solidFill>
                <a:latin typeface="NSimSun"/>
                <a:cs typeface="NSimSun"/>
              </a:rPr>
              <a:t>null</a:t>
            </a:r>
            <a:r>
              <a:rPr lang="en-US" altLang="zh-CN" sz="1200" kern="0" dirty="0">
                <a:latin typeface="NSimSun"/>
                <a:cs typeface="NSimSun"/>
              </a:rPr>
              <a:t> != ( am = </a:t>
            </a:r>
            <a:r>
              <a:rPr lang="en-US" altLang="zh-CN" sz="1200" kern="0" dirty="0" err="1">
                <a:latin typeface="NSimSun"/>
                <a:cs typeface="NSimSun"/>
              </a:rPr>
              <a:t>floor.GetAnalyticalModel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&amp;&amp; ( 0 &lt; </a:t>
            </a:r>
            <a:r>
              <a:rPr lang="en-US" altLang="zh-CN" sz="1200" kern="0" dirty="0" err="1">
                <a:latin typeface="NSimSun"/>
                <a:cs typeface="NSimSun"/>
              </a:rPr>
              <a:t>am.GetCurves</a:t>
            </a:r>
            <a:r>
              <a:rPr lang="en-US" altLang="zh-CN" sz="1200" kern="0" dirty="0">
                <a:latin typeface="NSimSun"/>
                <a:cs typeface="NSimSun"/>
              </a:rPr>
              <a:t>( </a:t>
            </a:r>
            <a:r>
              <a:rPr lang="en-US" altLang="zh-CN" sz="1200" kern="0" dirty="0" err="1">
                <a:solidFill>
                  <a:srgbClr val="2B91AF"/>
                </a:solidFill>
                <a:latin typeface="NSimSun"/>
                <a:cs typeface="NSimSun"/>
              </a:rPr>
              <a:t>AnalyticalCurveType</a:t>
            </a:r>
            <a:r>
              <a:rPr lang="en-US" altLang="zh-CN" sz="1200" kern="0" dirty="0" err="1">
                <a:latin typeface="NSimSun"/>
                <a:cs typeface="NSimSun"/>
              </a:rPr>
              <a:t>.RawCurves</a:t>
            </a:r>
            <a:r>
              <a:rPr lang="en-US" altLang="zh-CN" sz="1200" kern="0" dirty="0">
                <a:latin typeface="NSimSun"/>
                <a:cs typeface="NSimSun"/>
              </a:rPr>
              <a:t> ).Count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floor );</a:t>
            </a:r>
            <a:endParaRPr lang="zh-CN" altLang="zh-CN" sz="1400" kern="100" dirty="0">
              <a:cs typeface="Times New Roman"/>
            </a:endParaRPr>
          </a:p>
          <a:p>
            <a:r>
              <a:rPr lang="en-US" altLang="zh-CN" sz="1200" kern="0" dirty="0">
                <a:latin typeface="NSimSun"/>
                <a:cs typeface="NSimSun"/>
              </a:rPr>
              <a:t>    }</a:t>
            </a:r>
            <a:endParaRPr lang="en-GB" sz="1200" dirty="0">
              <a:solidFill>
                <a:srgbClr val="008080"/>
              </a:solidFill>
              <a:latin typeface="Courier New"/>
              <a:ea typeface="Calibri"/>
              <a:cs typeface="Times New Roman"/>
            </a:endParaRP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2014</a:t>
            </a:r>
          </a:p>
        </p:txBody>
      </p:sp>
      <p:sp>
        <p:nvSpPr>
          <p:cNvPr id="8" name="Content Placeholder 7"/>
          <p:cNvSpPr>
            <a:spLocks noGrp="1"/>
          </p:cNvSpPr>
          <p:nvPr>
            <p:ph idx="1"/>
          </p:nvPr>
        </p:nvSpPr>
        <p:spPr/>
        <p:txBody>
          <a:bodyPr/>
          <a:lstStyle/>
          <a:p>
            <a:pPr marL="444500" indent="-444500">
              <a:buFont typeface="Arial"/>
              <a:buChar char="•"/>
            </a:pPr>
            <a:r>
              <a:rPr lang="en-US" dirty="0"/>
              <a:t>Reinforcement API: area, path, fabric, fabric sheet, rebar, settings</a:t>
            </a:r>
          </a:p>
          <a:p>
            <a:pPr marL="444500" indent="-444500">
              <a:buFont typeface="Arial"/>
              <a:buChar char="•"/>
            </a:pPr>
            <a:r>
              <a:rPr lang="en-US" dirty="0"/>
              <a:t>Beam and Brace Parameters</a:t>
            </a:r>
          </a:p>
          <a:p>
            <a:pPr marL="444500" indent="-444500">
              <a:buFont typeface="Arial"/>
              <a:buChar char="•"/>
            </a:pPr>
            <a:r>
              <a:rPr lang="en-US" dirty="0"/>
              <a:t>Material Structural Asset</a:t>
            </a:r>
          </a:p>
          <a:p>
            <a:pPr marL="0" indent="0">
              <a:spcBef>
                <a:spcPts val="4800"/>
              </a:spcBef>
            </a:pPr>
            <a:r>
              <a:rPr lang="en-US" sz="2400" dirty="0">
                <a:latin typeface="Courier"/>
                <a:cs typeface="Courier"/>
                <a:hlinkClick r:id="rId2"/>
              </a:rPr>
              <a:t>http://thebuildingcoder.typepad.com/blog/2013/04/whats-new-in-the-revit-2014-api.html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28250927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a:t>Investigate geometry contained in model</a:t>
            </a:r>
          </a:p>
          <a:p>
            <a:pPr marL="342774" lvl="1" indent="-228516">
              <a:buNone/>
            </a:pPr>
            <a:r>
              <a:rPr lang="en-GB" sz="6000">
                <a:solidFill>
                  <a:schemeClr val="accent1"/>
                </a:solidFill>
              </a:rPr>
              <a:t>Lab 3</a:t>
            </a:r>
          </a:p>
          <a:p>
            <a:pPr marL="442804" lvl="1" indent="-328532"/>
            <a:r>
              <a:rPr lang="en-GB" sz="260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a:t>Iterate over selected elements</a:t>
            </a:r>
          </a:p>
          <a:p>
            <a:pPr marL="342774" lvl="1" indent="-228516">
              <a:spcBef>
                <a:spcPts val="300"/>
              </a:spcBef>
            </a:pPr>
            <a:r>
              <a:rPr lang="en-GB"/>
              <a:t>Wall</a:t>
            </a:r>
          </a:p>
          <a:p>
            <a:pPr marL="342774" lvl="1" indent="-228516">
              <a:spcBef>
                <a:spcPts val="300"/>
              </a:spcBef>
            </a:pPr>
            <a:r>
              <a:rPr lang="en-GB"/>
              <a:t>Floor</a:t>
            </a:r>
          </a:p>
          <a:p>
            <a:pPr marL="342774" lvl="1" indent="-228516">
              <a:spcBef>
                <a:spcPts val="300"/>
              </a:spcBef>
            </a:pPr>
            <a:r>
              <a:rPr lang="en-GB" noProof="1"/>
              <a:t>ContFooting</a:t>
            </a:r>
            <a:endParaRPr lang="en-US"/>
          </a:p>
          <a:p>
            <a:pPr marL="342774" lvl="1" indent="-228516">
              <a:spcBef>
                <a:spcPts val="300"/>
              </a:spcBef>
            </a:pPr>
            <a:r>
              <a:rPr lang="en-US" noProof="1"/>
              <a:t>FamilyInstance</a:t>
            </a:r>
            <a:r>
              <a:rPr lang="en-US"/>
              <a:t> with category </a:t>
            </a:r>
          </a:p>
          <a:p>
            <a:pPr marL="685546" lvl="2" indent="-228516">
              <a:spcBef>
                <a:spcPts val="300"/>
              </a:spcBef>
            </a:pPr>
            <a:r>
              <a:rPr lang="en-GB"/>
              <a:t>OST_StructuralColumns</a:t>
            </a:r>
          </a:p>
          <a:p>
            <a:pPr marL="685546" lvl="2" indent="-228516">
              <a:spcBef>
                <a:spcPts val="0"/>
              </a:spcBef>
            </a:pPr>
            <a:r>
              <a:rPr lang="en-GB"/>
              <a:t>OST_StructuralFraming</a:t>
            </a:r>
          </a:p>
          <a:p>
            <a:pPr marL="685546" lvl="2" indent="-228516">
              <a:spcBef>
                <a:spcPts val="0"/>
              </a:spcBef>
            </a:pPr>
            <a:r>
              <a:rPr lang="en-GB"/>
              <a:t>OST_StructuralFoundation</a:t>
            </a:r>
          </a:p>
          <a:p>
            <a:pPr marL="0" indent="0">
              <a:spcBef>
                <a:spcPts val="300"/>
              </a:spcBef>
            </a:pPr>
            <a:r>
              <a:rPr lang="en-GB"/>
              <a:t>Get </a:t>
            </a:r>
            <a:r>
              <a:rPr lang="en-GB" noProof="1"/>
              <a:t>AnalyticalModel</a:t>
            </a:r>
            <a:r>
              <a:rPr lang="en-US"/>
              <a:t> and list</a:t>
            </a:r>
          </a:p>
          <a:p>
            <a:pPr marL="342774" lvl="1" indent="-228516">
              <a:spcBef>
                <a:spcPts val="300"/>
              </a:spcBef>
            </a:pPr>
            <a:r>
              <a:rPr lang="en-US"/>
              <a:t>Curves </a:t>
            </a:r>
          </a:p>
          <a:p>
            <a:pPr marL="342774" lvl="1" indent="-228516">
              <a:spcBef>
                <a:spcPts val="300"/>
              </a:spcBef>
            </a:pPr>
            <a:r>
              <a:rPr lang="en-US"/>
              <a:t>Support data – cf. AnalyticalSupportData_Info SDK sample</a:t>
            </a:r>
            <a:endParaRPr lang="en-GB"/>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a:t>Structural Analysis Link</a:t>
            </a:r>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a:t>Introduction</a:t>
            </a:r>
          </a:p>
          <a:p>
            <a:pPr marL="355600" indent="-355600">
              <a:buFont typeface="Wingdings" pitchFamily="2" charset="2"/>
              <a:buChar char="§"/>
            </a:pPr>
            <a:r>
              <a:rPr lang="en-GB" sz="3200"/>
              <a:t>Export and import</a:t>
            </a:r>
          </a:p>
          <a:p>
            <a:pPr marL="355600" indent="-355600">
              <a:buFont typeface="Wingdings" pitchFamily="2" charset="2"/>
              <a:buChar char="§"/>
            </a:pPr>
            <a:r>
              <a:rPr lang="en-GB" sz="3200"/>
              <a:t>Practical examples</a:t>
            </a:r>
          </a:p>
          <a:p>
            <a:pPr marL="355600" indent="-355600">
              <a:buFont typeface="Wingdings" pitchFamily="2" charset="2"/>
              <a:buChar char="§"/>
            </a:pPr>
            <a:r>
              <a:rPr lang="en-US" sz="3200"/>
              <a:t>Sample application</a:t>
            </a:r>
            <a:endParaRPr lang="en-GB" sz="320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a:t>There are MANY ways in which the link can be designed</a:t>
            </a:r>
          </a:p>
          <a:p>
            <a:pPr eaLnBrk="1" hangingPunct="1">
              <a:buFontTx/>
              <a:buNone/>
            </a:pPr>
            <a:r>
              <a:rPr lang="en-GB" sz="2800"/>
              <a:t>There are MANY implementation scenarios concerning</a:t>
            </a:r>
          </a:p>
          <a:p>
            <a:pPr lvl="1" eaLnBrk="1" hangingPunct="1"/>
            <a:r>
              <a:rPr lang="en-GB" sz="1600"/>
              <a:t>Which structural elements are passed between the applications</a:t>
            </a:r>
          </a:p>
          <a:p>
            <a:pPr lvl="1" eaLnBrk="1" hangingPunct="1"/>
            <a:r>
              <a:rPr lang="en-GB" sz="1600"/>
              <a:t>Which kind of model changes are automatically supported in either of them</a:t>
            </a:r>
          </a:p>
          <a:p>
            <a:pPr eaLnBrk="1" hangingPunct="1">
              <a:buFontTx/>
              <a:buNone/>
            </a:pPr>
            <a:r>
              <a:rPr lang="en-GB" sz="2800"/>
              <a:t>It is up to the particular 3</a:t>
            </a:r>
            <a:r>
              <a:rPr lang="en-GB" sz="2800" baseline="30000"/>
              <a:t>rd</a:t>
            </a:r>
            <a:r>
              <a:rPr lang="en-GB" sz="2800"/>
              <a:t> party package and its implementer to design, code and document the link</a:t>
            </a:r>
          </a:p>
          <a:p>
            <a:pPr lvl="1" eaLnBrk="1" hangingPunct="1"/>
            <a:r>
              <a:rPr lang="en-GB" sz="1600"/>
              <a:t>Revit Structure API provides the </a:t>
            </a:r>
            <a:r>
              <a:rPr lang="en-GB" sz="1600" b="1" u="sng"/>
              <a:t>tools</a:t>
            </a:r>
            <a:r>
              <a:rPr lang="en-GB" sz="1600"/>
              <a:t> to do this</a:t>
            </a:r>
          </a:p>
          <a:p>
            <a:pPr lvl="1" eaLnBrk="1" hangingPunct="1"/>
            <a:r>
              <a:rPr lang="en-GB" sz="1600"/>
              <a:t>RST does not pre-determine the </a:t>
            </a:r>
            <a:r>
              <a:rPr lang="en-GB" sz="1600" b="1" u="sng"/>
              <a:t>design</a:t>
            </a:r>
            <a:r>
              <a:rPr lang="en-GB" sz="1600"/>
              <a:t> of the link application</a:t>
            </a:r>
            <a:endParaRPr lang="en-GB" sz="120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a:t>Data export from Revit to 3</a:t>
            </a:r>
            <a:r>
              <a:rPr lang="en-GB" sz="2400" baseline="30000"/>
              <a:t>rd</a:t>
            </a:r>
            <a:r>
              <a:rPr lang="en-GB" sz="2400"/>
              <a:t> party A&amp;D application</a:t>
            </a:r>
          </a:p>
          <a:p>
            <a:pPr eaLnBrk="1" hangingPunct="1">
              <a:buFontTx/>
              <a:buNone/>
            </a:pPr>
            <a:r>
              <a:rPr lang="en-GB" sz="2400"/>
              <a:t>Use a custom Revit external command to export relevant data</a:t>
            </a:r>
          </a:p>
          <a:p>
            <a:pPr lvl="1" eaLnBrk="1" hangingPunct="1"/>
            <a:r>
              <a:rPr lang="en-GB" sz="1600"/>
              <a:t>App's native file/DB format </a:t>
            </a:r>
            <a:r>
              <a:rPr lang="en-GB" sz="1600">
                <a:cs typeface="Arial" charset="0"/>
              </a:rPr>
              <a:t>—</a:t>
            </a:r>
            <a:r>
              <a:rPr lang="en-GB" sz="1600"/>
              <a:t> typically proprietary</a:t>
            </a:r>
          </a:p>
          <a:p>
            <a:pPr lvl="1" eaLnBrk="1" hangingPunct="1"/>
            <a:r>
              <a:rPr lang="en-GB" sz="1600"/>
              <a:t>App's neutral file/DB format </a:t>
            </a:r>
            <a:r>
              <a:rPr lang="en-GB" sz="1600">
                <a:cs typeface="Arial" charset="0"/>
              </a:rPr>
              <a:t>—</a:t>
            </a:r>
            <a:r>
              <a:rPr lang="en-GB" sz="1600"/>
              <a:t> typically public</a:t>
            </a:r>
          </a:p>
          <a:p>
            <a:pPr lvl="1" eaLnBrk="1" hangingPunct="1"/>
            <a:r>
              <a:rPr lang="en-GB" sz="1600"/>
              <a:t>Public neutral file/DB format supported by the app</a:t>
            </a:r>
          </a:p>
          <a:p>
            <a:pPr lvl="1" eaLnBrk="1" hangingPunct="1"/>
            <a:r>
              <a:rPr lang="en-GB" sz="1600"/>
              <a:t>Intermediate file/DB format purpose-designed for the link</a:t>
            </a:r>
          </a:p>
          <a:p>
            <a:pPr lvl="1" eaLnBrk="1" hangingPunct="1"/>
            <a:r>
              <a:rPr lang="en-GB" sz="1600"/>
              <a:t>...</a:t>
            </a:r>
          </a:p>
          <a:p>
            <a:pPr>
              <a:spcBef>
                <a:spcPts val="1800"/>
              </a:spcBef>
            </a:pPr>
            <a:r>
              <a:rPr lang="en-GB" sz="2400"/>
              <a:t>The choice depends on the combination of technical, functional, commercial and political requirements...</a:t>
            </a:r>
            <a:endParaRPr lang="en-GB" b="1"/>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a:t>Define another custom Revit external command</a:t>
            </a:r>
          </a:p>
          <a:p>
            <a:pPr marL="358687" indent="-358687">
              <a:buFont typeface="Wingdings" pitchFamily="2" charset="2"/>
              <a:buChar char="§"/>
            </a:pPr>
            <a:r>
              <a:rPr lang="en-GB" sz="2800"/>
              <a:t>The choice of options and reasoning is basically the same as for the export</a:t>
            </a:r>
          </a:p>
          <a:p>
            <a:pPr marL="358687" indent="-358687">
              <a:buFont typeface="Wingdings" pitchFamily="2" charset="2"/>
              <a:buChar char="§"/>
            </a:pPr>
            <a:r>
              <a:rPr lang="en-GB" sz="280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a:t>RstLink</a:t>
            </a:r>
          </a:p>
          <a:p>
            <a:pPr lvl="1"/>
            <a:r>
              <a:rPr lang="en-US"/>
              <a:t>Simple demonstration application</a:t>
            </a:r>
            <a:endParaRPr lang="en-GB"/>
          </a:p>
          <a:p>
            <a:r>
              <a:rPr lang="en-GB"/>
              <a:t>MidasLink</a:t>
            </a:r>
          </a:p>
          <a:p>
            <a:pPr lvl="1"/>
            <a:r>
              <a:rPr lang="en-US"/>
              <a:t>Simple but real</a:t>
            </a:r>
            <a:endParaRPr lang="en-GB"/>
          </a:p>
          <a:p>
            <a:r>
              <a:rPr lang="en-GB"/>
              <a:t>FireRating</a:t>
            </a:r>
          </a:p>
          <a:p>
            <a:pPr lvl="1"/>
            <a:r>
              <a:rPr lang="en-US"/>
              <a:t>Minimal generic Revit </a:t>
            </a:r>
            <a:endParaRPr lang="en-GB"/>
          </a:p>
          <a:p>
            <a:r>
              <a:rPr lang="en-GB"/>
              <a:t>RDBLink</a:t>
            </a:r>
          </a:p>
          <a:p>
            <a:pPr lvl="1"/>
            <a:r>
              <a:rPr lang="en-US"/>
              <a:t>Generic Revit BIM, not RST specific</a:t>
            </a:r>
            <a:endParaRPr lang="en-GB"/>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a:t>AutoCAD simulates A&amp;D 3</a:t>
            </a:r>
            <a:r>
              <a:rPr lang="en-GB" sz="3200" baseline="30000"/>
              <a:t>rd</a:t>
            </a:r>
            <a:r>
              <a:rPr lang="en-GB" sz="3200"/>
              <a:t> party app</a:t>
            </a:r>
          </a:p>
          <a:p>
            <a:pPr lvl="1" eaLnBrk="1" hangingPunct="1"/>
            <a:r>
              <a:rPr lang="en-GB"/>
              <a:t>AutoCAD.NET API utilities used on the 'other' side</a:t>
            </a:r>
          </a:p>
          <a:p>
            <a:pPr lvl="1" eaLnBrk="1" hangingPunct="1"/>
            <a:r>
              <a:rPr lang="en-GB"/>
              <a:t>Xdata used to store Revit Structure specific info on standard AutoCAD entities</a:t>
            </a:r>
          </a:p>
          <a:p>
            <a:pPr lvl="1" eaLnBrk="1" hangingPunct="1"/>
            <a:r>
              <a:rPr lang="en-GB"/>
              <a:t>AutoCAD Dynamic Properties COM API used for the link-specific UI within AutoCAD</a:t>
            </a:r>
          </a:p>
          <a:p>
            <a:pPr eaLnBrk="1" hangingPunct="1">
              <a:buFontTx/>
              <a:buNone/>
            </a:pPr>
            <a:r>
              <a:rPr lang="en-GB" sz="3200"/>
              <a:t>Intermediate, purpose designed XML</a:t>
            </a:r>
          </a:p>
          <a:p>
            <a:pPr lvl="1"/>
            <a:r>
              <a:rPr lang="en-GB"/>
              <a:t>Used in both directions</a:t>
            </a:r>
          </a:p>
          <a:p>
            <a:pPr lvl="1" eaLnBrk="1" hangingPunct="1"/>
            <a:r>
              <a:rPr lang="en-GB"/>
              <a:t>For simplicity, based on .NET SOAP serialization</a:t>
            </a:r>
          </a:p>
          <a:p>
            <a:pPr lvl="1" eaLnBrk="1" hangingPunct="1"/>
            <a:r>
              <a:rPr lang="en-GB"/>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a:t>RstLink</a:t>
            </a:r>
          </a:p>
          <a:p>
            <a:pPr lvl="1">
              <a:spcBef>
                <a:spcPts val="300"/>
              </a:spcBef>
            </a:pPr>
            <a:r>
              <a:rPr lang="en-GB"/>
              <a:t>Helper dll shared by both acad and revit client</a:t>
            </a:r>
          </a:p>
          <a:p>
            <a:pPr>
              <a:spcBef>
                <a:spcPts val="300"/>
              </a:spcBef>
            </a:pPr>
            <a:r>
              <a:rPr lang="en-GB" sz="2800"/>
              <a:t>RSLinkRevitClient</a:t>
            </a:r>
          </a:p>
          <a:p>
            <a:pPr lvl="1">
              <a:spcBef>
                <a:spcPts val="300"/>
              </a:spcBef>
            </a:pPr>
            <a:r>
              <a:rPr lang="en-GB"/>
              <a:t>Revit command implementations</a:t>
            </a:r>
          </a:p>
          <a:p>
            <a:pPr lvl="1">
              <a:spcBef>
                <a:spcPts val="0"/>
              </a:spcBef>
            </a:pPr>
            <a:r>
              <a:rPr lang="en-GB" noProof="1"/>
              <a:t>RSLinkImport</a:t>
            </a:r>
            <a:r>
              <a:rPr lang="en-US"/>
              <a:t>, </a:t>
            </a:r>
            <a:r>
              <a:rPr lang="en-US" noProof="1"/>
              <a:t>RSLinkExport</a:t>
            </a:r>
            <a:endParaRPr lang="en-GB"/>
          </a:p>
          <a:p>
            <a:pPr>
              <a:spcBef>
                <a:spcPts val="300"/>
              </a:spcBef>
            </a:pPr>
            <a:r>
              <a:rPr lang="en-GB" sz="2800"/>
              <a:t>RSLinkRevitApp</a:t>
            </a:r>
          </a:p>
          <a:p>
            <a:pPr lvl="1">
              <a:spcBef>
                <a:spcPts val="300"/>
              </a:spcBef>
            </a:pPr>
            <a:r>
              <a:rPr lang="en-GB"/>
              <a:t>Revit external application</a:t>
            </a:r>
          </a:p>
          <a:p>
            <a:pPr>
              <a:spcBef>
                <a:spcPts val="300"/>
              </a:spcBef>
            </a:pPr>
            <a:r>
              <a:rPr lang="en-GB" sz="2800"/>
              <a:t>RSLinkAcadClient</a:t>
            </a:r>
          </a:p>
          <a:p>
            <a:pPr lvl="1">
              <a:spcBef>
                <a:spcPts val="300"/>
              </a:spcBef>
            </a:pPr>
            <a:r>
              <a:rPr lang="en-GB"/>
              <a:t>AutoCAD.NET client</a:t>
            </a:r>
          </a:p>
          <a:p>
            <a:pPr lvl="1">
              <a:spcBef>
                <a:spcPts val="0"/>
              </a:spcBef>
            </a:pPr>
            <a:r>
              <a:rPr lang="en-GB" noProof="1"/>
              <a:t>RSImport</a:t>
            </a:r>
            <a:r>
              <a:rPr lang="en-US"/>
              <a:t>, </a:t>
            </a:r>
            <a:r>
              <a:rPr lang="en-US" noProof="1"/>
              <a:t>RSExport</a:t>
            </a:r>
            <a:r>
              <a:rPr lang="en-US"/>
              <a:t>, </a:t>
            </a:r>
            <a:r>
              <a:rPr lang="en-US" noProof="1"/>
              <a:t>RSMakeMember</a:t>
            </a:r>
            <a:endParaRPr lang="en-GB"/>
          </a:p>
          <a:p>
            <a:pPr>
              <a:spcBef>
                <a:spcPts val="300"/>
              </a:spcBef>
            </a:pPr>
            <a:r>
              <a:rPr lang="en-GB" sz="2800"/>
              <a:t>RSLinkAcadClientDynProps</a:t>
            </a:r>
          </a:p>
          <a:p>
            <a:pPr lvl="1">
              <a:spcBef>
                <a:spcPts val="300"/>
              </a:spcBef>
            </a:pPr>
            <a:r>
              <a:rPr lang="en-GB"/>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a:t>RstLink Revit Export</a:t>
            </a:r>
          </a:p>
        </p:txBody>
      </p:sp>
      <p:sp>
        <p:nvSpPr>
          <p:cNvPr id="66563" name="Rectangle 3"/>
          <p:cNvSpPr>
            <a:spLocks noGrp="1" noChangeArrowheads="1"/>
          </p:cNvSpPr>
          <p:nvPr>
            <p:ph idx="1"/>
          </p:nvPr>
        </p:nvSpPr>
        <p:spPr/>
        <p:txBody>
          <a:bodyPr/>
          <a:lstStyle/>
          <a:p>
            <a:pPr eaLnBrk="1" hangingPunct="1">
              <a:buFontTx/>
              <a:buNone/>
            </a:pPr>
            <a:endParaRPr lang="en-GB"/>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a:t>RstLink AutoCAD Import</a:t>
            </a:r>
          </a:p>
        </p:txBody>
      </p:sp>
      <p:sp>
        <p:nvSpPr>
          <p:cNvPr id="67587" name="Rectangle 3"/>
          <p:cNvSpPr>
            <a:spLocks noGrp="1" noChangeArrowheads="1"/>
          </p:cNvSpPr>
          <p:nvPr>
            <p:ph idx="1"/>
          </p:nvPr>
        </p:nvSpPr>
        <p:spPr/>
        <p:txBody>
          <a:bodyPr/>
          <a:lstStyle/>
          <a:p>
            <a:pPr eaLnBrk="1" hangingPunct="1">
              <a:buFontTx/>
              <a:buNone/>
            </a:pPr>
            <a:r>
              <a:rPr lang="en-GB"/>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a:t>Modify Cross Section</a:t>
            </a:r>
          </a:p>
        </p:txBody>
      </p:sp>
      <p:sp>
        <p:nvSpPr>
          <p:cNvPr id="68611" name="Rectangle 3"/>
          <p:cNvSpPr>
            <a:spLocks noGrp="1" noChangeArrowheads="1"/>
          </p:cNvSpPr>
          <p:nvPr>
            <p:ph idx="1"/>
          </p:nvPr>
        </p:nvSpPr>
        <p:spPr/>
        <p:txBody>
          <a:bodyPr/>
          <a:lstStyle/>
          <a:p>
            <a:pPr eaLnBrk="1" hangingPunct="1">
              <a:buFontTx/>
              <a:buNone/>
            </a:pPr>
            <a:r>
              <a:rPr lang="en-GB"/>
              <a:t>Edit dynamic properties</a:t>
            </a:r>
          </a:p>
          <a:p>
            <a:pPr eaLnBrk="1" hangingPunct="1">
              <a:buFontTx/>
              <a:buNone/>
            </a:pPr>
            <a:r>
              <a:rPr lang="en-GB"/>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a:t>Add new Members and Data</a:t>
            </a:r>
          </a:p>
        </p:txBody>
      </p:sp>
      <p:sp>
        <p:nvSpPr>
          <p:cNvPr id="69635" name="Rectangle 3"/>
          <p:cNvSpPr>
            <a:spLocks noGrp="1" noChangeArrowheads="1"/>
          </p:cNvSpPr>
          <p:nvPr>
            <p:ph idx="1"/>
          </p:nvPr>
        </p:nvSpPr>
        <p:spPr/>
        <p:txBody>
          <a:bodyPr/>
          <a:lstStyle/>
          <a:p>
            <a:pPr eaLnBrk="1" hangingPunct="1">
              <a:buFontTx/>
              <a:buNone/>
            </a:pPr>
            <a:r>
              <a:rPr lang="en-GB"/>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a:t>RSExport from AutoCAD</a:t>
            </a:r>
          </a:p>
          <a:p>
            <a:pPr eaLnBrk="1" hangingPunct="1">
              <a:buFontTx/>
              <a:buNone/>
            </a:pPr>
            <a:r>
              <a:rPr lang="en-GB"/>
              <a:t>Import into Revit</a:t>
            </a:r>
          </a:p>
          <a:p>
            <a:pPr lvl="1" eaLnBrk="1" hangingPunct="1"/>
            <a:r>
              <a:rPr lang="en-GB"/>
              <a:t>Column type was swapped</a:t>
            </a:r>
          </a:p>
          <a:p>
            <a:pPr lvl="1" eaLnBrk="1" hangingPunct="1"/>
            <a:r>
              <a:rPr lang="en-GB"/>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Practical Example</a:t>
            </a:r>
            <a:endParaRPr lang="en-GB"/>
          </a:p>
        </p:txBody>
      </p:sp>
      <p:sp>
        <p:nvSpPr>
          <p:cNvPr id="3" name="Content Placeholder 2"/>
          <p:cNvSpPr>
            <a:spLocks noGrp="1"/>
          </p:cNvSpPr>
          <p:nvPr>
            <p:ph idx="1"/>
          </p:nvPr>
        </p:nvSpPr>
        <p:spPr/>
        <p:txBody>
          <a:bodyPr/>
          <a:lstStyle/>
          <a:p>
            <a:r>
              <a:rPr lang="en-US" sz="3200" dirty="0" err="1"/>
              <a:t>MidasLink</a:t>
            </a:r>
            <a:endParaRPr lang="en-US" sz="3200" dirty="0"/>
          </a:p>
          <a:p>
            <a:r>
              <a:rPr lang="en-US" sz="3200" dirty="0"/>
              <a:t>Subscription only module</a:t>
            </a:r>
          </a:p>
          <a:p>
            <a:r>
              <a:rPr lang="en-US" sz="3200" dirty="0"/>
              <a:t>Old source code available on ADN, but no update</a:t>
            </a:r>
          </a:p>
          <a:p>
            <a:r>
              <a:rPr lang="en-US" sz="3200" dirty="0"/>
              <a:t>Search for "</a:t>
            </a:r>
            <a:r>
              <a:rPr lang="en-US" sz="3200" dirty="0" err="1"/>
              <a:t>MidasLink</a:t>
            </a:r>
            <a:r>
              <a:rPr lang="en-US" sz="3200" dirty="0"/>
              <a:t>"</a:t>
            </a:r>
          </a:p>
          <a:p>
            <a:pPr lvl="1"/>
            <a:r>
              <a:rPr lang="en-GB" sz="1600" dirty="0">
                <a:hlinkClick r:id="rId3"/>
              </a:rPr>
              <a:t>http://adn.autodesk.com/adn/servlet/item?siteID=4814862&amp;id=9628885&amp;linkID=4901650</a:t>
            </a:r>
            <a:endParaRPr lang="en-GB" sz="1600" dirty="0"/>
          </a:p>
          <a:p>
            <a:r>
              <a:rPr lang="en-US" sz="3200" dirty="0"/>
              <a:t>Includes</a:t>
            </a:r>
          </a:p>
          <a:p>
            <a:pPr lvl="1"/>
            <a:r>
              <a:rPr lang="en-US" sz="2000" dirty="0"/>
              <a:t>Analysis package executable</a:t>
            </a:r>
          </a:p>
          <a:p>
            <a:pPr lvl="1"/>
            <a:r>
              <a:rPr lang="en-US" sz="2000" dirty="0"/>
              <a:t>Documentation</a:t>
            </a:r>
          </a:p>
          <a:p>
            <a:pPr lvl="1"/>
            <a:r>
              <a:rPr lang="en-US" sz="2000" dirty="0"/>
              <a:t>Source code</a:t>
            </a:r>
          </a:p>
          <a:p>
            <a:pPr lvl="1"/>
            <a:r>
              <a:rPr lang="en-US" sz="2000" dirty="0"/>
              <a:t>Installer</a:t>
            </a:r>
            <a:endParaRPr lang="en-GB" sz="2000" dirty="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a:t>Analysis Software</a:t>
            </a:r>
          </a:p>
        </p:txBody>
      </p:sp>
      <p:sp>
        <p:nvSpPr>
          <p:cNvPr id="71683" name="Rectangle 3"/>
          <p:cNvSpPr>
            <a:spLocks noGrp="1" noChangeArrowheads="1"/>
          </p:cNvSpPr>
          <p:nvPr>
            <p:ph idx="1"/>
          </p:nvPr>
        </p:nvSpPr>
        <p:spPr/>
        <p:txBody>
          <a:bodyPr/>
          <a:lstStyle/>
          <a:p>
            <a:pPr eaLnBrk="1" hangingPunct="1">
              <a:buFontTx/>
              <a:buNone/>
            </a:pPr>
            <a:r>
              <a:rPr lang="en-GB" sz="2400"/>
              <a:t>ADAPT</a:t>
            </a:r>
          </a:p>
          <a:p>
            <a:pPr lvl="1" eaLnBrk="1" hangingPunct="1">
              <a:spcBef>
                <a:spcPct val="0"/>
              </a:spcBef>
            </a:pPr>
            <a:r>
              <a:rPr lang="en-GB" sz="1800">
                <a:hlinkClick r:id="rId3"/>
              </a:rPr>
              <a:t>www.adaptsoft.com/releases.php</a:t>
            </a:r>
            <a:endParaRPr lang="en-GB" sz="1800"/>
          </a:p>
          <a:p>
            <a:pPr eaLnBrk="1" hangingPunct="1">
              <a:buFontTx/>
              <a:buNone/>
            </a:pPr>
            <a:r>
              <a:rPr lang="en-GB" sz="2400"/>
              <a:t>RISA</a:t>
            </a:r>
          </a:p>
          <a:p>
            <a:pPr lvl="1" eaLnBrk="1" hangingPunct="1">
              <a:spcBef>
                <a:spcPct val="0"/>
              </a:spcBef>
            </a:pPr>
            <a:r>
              <a:rPr lang="en-GB" sz="1800">
                <a:hlinkClick r:id="rId4"/>
              </a:rPr>
              <a:t>www.risatech.com/partner/revit_structure.asp</a:t>
            </a:r>
            <a:endParaRPr lang="en-GB" sz="1800"/>
          </a:p>
          <a:p>
            <a:pPr eaLnBrk="1" hangingPunct="1">
              <a:buFontTx/>
              <a:buNone/>
            </a:pPr>
            <a:r>
              <a:rPr lang="en-GB" sz="2400"/>
              <a:t>RAM</a:t>
            </a:r>
          </a:p>
          <a:p>
            <a:pPr lvl="1" eaLnBrk="1" hangingPunct="1">
              <a:spcBef>
                <a:spcPct val="0"/>
              </a:spcBef>
            </a:pPr>
            <a:r>
              <a:rPr lang="en-GB" sz="1800">
                <a:hlinkClick r:id="rId5"/>
              </a:rPr>
              <a:t>www.bentley.com/structural</a:t>
            </a:r>
            <a:endParaRPr lang="en-GB" sz="1800"/>
          </a:p>
          <a:p>
            <a:pPr eaLnBrk="1" hangingPunct="1">
              <a:buFontTx/>
              <a:buNone/>
            </a:pPr>
            <a:r>
              <a:rPr lang="en-GB" sz="2400"/>
              <a:t>CSC</a:t>
            </a:r>
          </a:p>
          <a:p>
            <a:pPr eaLnBrk="1" hangingPunct="1">
              <a:spcBef>
                <a:spcPts val="0"/>
              </a:spcBef>
              <a:buFontTx/>
              <a:buNone/>
            </a:pPr>
            <a:r>
              <a:rPr lang="en-GB" sz="2400"/>
              <a:t>MIDAS – MidasLink subscription module</a:t>
            </a:r>
          </a:p>
          <a:p>
            <a:pPr>
              <a:spcBef>
                <a:spcPts val="0"/>
              </a:spcBef>
            </a:pPr>
            <a:r>
              <a:rPr lang="en-GB" sz="2400"/>
              <a:t>Autodesk ROBOBAT</a:t>
            </a:r>
          </a:p>
          <a:p>
            <a:pPr lvl="1">
              <a:spcBef>
                <a:spcPct val="0"/>
              </a:spcBef>
              <a:buClr>
                <a:schemeClr val="tx1"/>
              </a:buClr>
            </a:pPr>
            <a:r>
              <a:rPr lang="en-GB" sz="1800">
                <a:solidFill>
                  <a:schemeClr val="accent2"/>
                </a:solidFill>
                <a:hlinkClick r:id="rId6"/>
              </a:rPr>
              <a:t>http://www.extensions4revit.com/n/e4r</a:t>
            </a:r>
            <a:endParaRPr lang="en-GB" sz="1800">
              <a:solidFill>
                <a:schemeClr val="accent2"/>
              </a:solidFill>
            </a:endParaRPr>
          </a:p>
          <a:p>
            <a:r>
              <a:rPr lang="en-GB" sz="2400"/>
              <a:t>Complete updated list in the developer guide</a:t>
            </a:r>
          </a:p>
          <a:p>
            <a:pPr lvl="1">
              <a:spcBef>
                <a:spcPct val="0"/>
              </a:spcBef>
            </a:pPr>
            <a:r>
              <a:rPr lang="en-GB" sz="1800"/>
              <a:t>Section 29.4 Analysis Link</a:t>
            </a:r>
            <a:endParaRPr lang="en-GB" sz="2400"/>
          </a:p>
          <a:p>
            <a:r>
              <a:rPr lang="en-GB" sz="2400"/>
              <a:t>Analysis Partners site</a:t>
            </a:r>
          </a:p>
          <a:p>
            <a:pPr lvl="1"/>
            <a:r>
              <a:rPr lang="en-GB" sz="1800">
                <a:hlinkClick r:id="rId7"/>
              </a:rPr>
              <a:t>http://usa.autodesk.com/adsk/servlet/item?id=8447050&amp;siteID=123112</a:t>
            </a:r>
            <a:endParaRPr lang="en-GB" sz="180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a:t>Rebar</a:t>
            </a:r>
          </a:p>
        </p:txBody>
      </p:sp>
      <p:sp>
        <p:nvSpPr>
          <p:cNvPr id="3" name="Subtitle 2"/>
          <p:cNvSpPr>
            <a:spLocks noGrp="1"/>
          </p:cNvSpPr>
          <p:nvPr>
            <p:ph type="subTitle" sz="quarter" idx="1"/>
          </p:nvPr>
        </p:nvSpPr>
        <p:spPr>
          <a:xfrm>
            <a:off x="319094" y="4495800"/>
            <a:ext cx="5253037" cy="838200"/>
          </a:xfrm>
        </p:spPr>
        <p:txBody>
          <a:bodyPr/>
          <a:lstStyle/>
          <a:p>
            <a:r>
              <a:rPr lang="en-GB"/>
              <a:t>Sample and API feature walkthrough in the rebar and detailing workflow context</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a:solidFill>
                  <a:schemeClr val="tx1"/>
                </a:solidFill>
                <a:latin typeface="+mj-lt"/>
              </a:rPr>
              <a:t>– 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a:t>The 3D Rebar Model</a:t>
            </a:r>
            <a:endParaRPr lang="en-US" sz="4800" dirty="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of</a:t>
            </a: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third party 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a:t>Relationship Between Topics</a:t>
            </a:r>
            <a:endParaRPr lang="en-GB" dirty="0"/>
          </a:p>
        </p:txBody>
      </p:sp>
      <p:sp>
        <p:nvSpPr>
          <p:cNvPr id="7171" name="Rectangle 3"/>
          <p:cNvSpPr>
            <a:spLocks noGrp="1" noChangeArrowheads="1"/>
          </p:cNvSpPr>
          <p:nvPr>
            <p:ph idx="1"/>
          </p:nvPr>
        </p:nvSpPr>
        <p:spPr/>
        <p:txBody>
          <a:bodyPr/>
          <a:lstStyle/>
          <a:p>
            <a:pPr eaLnBrk="1" hangingPunct="1">
              <a:buFontTx/>
              <a:buNone/>
            </a:pPr>
            <a:r>
              <a:rPr lang="en-GB" dirty="0"/>
              <a:t>Rebar</a:t>
            </a:r>
          </a:p>
          <a:p>
            <a:pPr lvl="1" eaLnBrk="1" hangingPunct="1"/>
            <a:r>
              <a:rPr lang="en-GB" dirty="0"/>
              <a:t>Generate rebar and define </a:t>
            </a:r>
            <a:r>
              <a:rPr lang="en-GB" u="sng" dirty="0"/>
              <a:t>rebar shape </a:t>
            </a:r>
          </a:p>
          <a:p>
            <a:pPr lvl="1" eaLnBrk="1" hangingPunct="1"/>
            <a:r>
              <a:rPr lang="en-GB" dirty="0"/>
              <a:t>Extract rebar information </a:t>
            </a:r>
          </a:p>
          <a:p>
            <a:pPr eaLnBrk="1" hangingPunct="1">
              <a:buFontTx/>
              <a:buNone/>
            </a:pPr>
            <a:r>
              <a:rPr lang="en-GB" u="sng" dirty="0"/>
              <a:t>Truss</a:t>
            </a:r>
            <a:endParaRPr lang="en-GB" dirty="0"/>
          </a:p>
          <a:p>
            <a:pPr eaLnBrk="1" hangingPunct="1">
              <a:buFontTx/>
              <a:buNone/>
            </a:pPr>
            <a:r>
              <a:rPr lang="en-GB" dirty="0"/>
              <a:t>Detailing</a:t>
            </a:r>
          </a:p>
          <a:p>
            <a:pPr lvl="1" eaLnBrk="1" hangingPunct="1"/>
            <a:r>
              <a:rPr lang="en-GB" dirty="0"/>
              <a:t>Generate a section view</a:t>
            </a:r>
          </a:p>
          <a:p>
            <a:pPr lvl="1" eaLnBrk="1" hangingPunct="1"/>
            <a:r>
              <a:rPr lang="en-GB" dirty="0"/>
              <a:t>Generate a drafting view</a:t>
            </a:r>
          </a:p>
          <a:p>
            <a:pPr lvl="1" eaLnBrk="1" hangingPunct="1"/>
            <a:r>
              <a:rPr lang="en-GB" dirty="0"/>
              <a:t>Create a sheet</a:t>
            </a:r>
          </a:p>
          <a:p>
            <a:pPr lvl="1" eaLnBrk="1" hangingPunct="1"/>
            <a:r>
              <a:rPr lang="en-GB" dirty="0"/>
              <a:t>Import and export </a:t>
            </a:r>
            <a:r>
              <a:rPr lang="en-GB" u="sng" dirty="0"/>
              <a:t>external </a:t>
            </a:r>
            <a:r>
              <a:rPr lang="en-GB" u="sng"/>
              <a:t>file formats</a:t>
            </a:r>
            <a:r>
              <a:rPr lang="en-GB"/>
              <a:t> (e.g</a:t>
            </a:r>
            <a:r>
              <a:rPr lang="en-GB" dirty="0"/>
              <a:t>., </a:t>
            </a:r>
            <a:r>
              <a:rPr lang="en-GB" err="1"/>
              <a:t>dwg</a:t>
            </a:r>
            <a:r>
              <a:rPr lang="en-GB"/>
              <a:t>)</a:t>
            </a:r>
            <a:endParaRPr lang="en-GB" dirty="0"/>
          </a:p>
          <a:p>
            <a:pPr lvl="1" eaLnBrk="1" hangingPunct="1"/>
            <a:r>
              <a:rPr lang="en-GB" dirty="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a:t>Generate Beam or Column Rebar</a:t>
            </a:r>
            <a:br>
              <a:rPr lang="en-GB" sz="2800">
                <a:solidFill>
                  <a:schemeClr val="accent1">
                    <a:lumMod val="75000"/>
                  </a:schemeClr>
                </a:solidFill>
              </a:rPr>
            </a:b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a:t>Sample: Reinforcement</a:t>
            </a:r>
            <a:endParaRPr lang="en-US" sz="2400" dirty="0"/>
          </a:p>
          <a:p>
            <a:pPr marL="449042" lvl="1" indent="-177712">
              <a:spcBef>
                <a:spcPts val="0"/>
              </a:spcBef>
            </a:pPr>
            <a:r>
              <a:rPr lang="en-US" sz="1600" noProof="1"/>
              <a:t>Create reinforcement bars</a:t>
            </a:r>
            <a:r>
              <a:rPr lang="en-US" altLang="ja-JP" sz="1600" dirty="0">
                <a:ea typeface="ＭＳ Ｐゴシック" pitchFamily="34" charset="-128"/>
              </a:rPr>
              <a:t> in s</a:t>
            </a:r>
            <a:r>
              <a:rPr lang="en-US" sz="1600" noProof="1"/>
              <a:t>elected </a:t>
            </a:r>
            <a:r>
              <a:rPr lang="en-US" altLang="ja-JP" sz="1600" dirty="0">
                <a:ea typeface="ＭＳ Ｐゴシック" pitchFamily="34" charset="-128"/>
              </a:rPr>
              <a:t>non-reinforced c</a:t>
            </a:r>
            <a:r>
              <a:rPr lang="en-US" sz="1600" noProof="1"/>
              <a:t>oncrete beam or column</a:t>
            </a:r>
            <a:endParaRPr lang="en-US" altLang="ja-JP" sz="1600" dirty="0">
              <a:ea typeface="ＭＳ Ｐゴシック" pitchFamily="34" charset="-128"/>
            </a:endParaRPr>
          </a:p>
          <a:p>
            <a:pPr marL="449042" lvl="1" indent="-177712">
              <a:spcBef>
                <a:spcPts val="0"/>
              </a:spcBef>
            </a:pPr>
            <a:r>
              <a:rPr lang="en-US" sz="1600" noProof="1"/>
              <a:t>Beam rebar</a:t>
            </a:r>
            <a:r>
              <a:rPr lang="en-US" altLang="ja-JP" sz="1600" dirty="0">
                <a:ea typeface="ＭＳ Ｐゴシック" pitchFamily="34" charset="-128"/>
              </a:rPr>
              <a:t>: </a:t>
            </a:r>
            <a:r>
              <a:rPr lang="en-US" sz="1600" noProof="1"/>
              <a:t>top, bottom </a:t>
            </a:r>
            <a:r>
              <a:rPr lang="en-US" altLang="ja-JP" sz="1600" dirty="0">
                <a:ea typeface="ＭＳ Ｐゴシック" pitchFamily="34" charset="-128"/>
              </a:rPr>
              <a:t>or </a:t>
            </a:r>
            <a:r>
              <a:rPr lang="en-US" sz="1600" noProof="1"/>
              <a:t>transverse</a:t>
            </a:r>
            <a:endParaRPr lang="en-US" altLang="ja-JP" sz="1600" dirty="0">
              <a:ea typeface="ＭＳ Ｐゴシック" pitchFamily="34" charset="-128"/>
            </a:endParaRPr>
          </a:p>
          <a:p>
            <a:pPr marL="449042" lvl="1" indent="-177712">
              <a:spcBef>
                <a:spcPts val="0"/>
              </a:spcBef>
            </a:pPr>
            <a:r>
              <a:rPr lang="en-US" sz="1600" noProof="1"/>
              <a:t>Column rebar: transverse </a:t>
            </a:r>
            <a:r>
              <a:rPr lang="en-US" altLang="ja-JP" sz="1600" dirty="0">
                <a:ea typeface="ＭＳ Ｐゴシック" pitchFamily="34" charset="-128"/>
              </a:rPr>
              <a:t>or </a:t>
            </a:r>
            <a:r>
              <a:rPr lang="en-US" sz="1600" noProof="1"/>
              <a:t>vertical</a:t>
            </a:r>
            <a:endParaRPr lang="en-GB" sz="1600" dirty="0"/>
          </a:p>
          <a:p>
            <a:pPr marL="92030" indent="-92030"/>
            <a:r>
              <a:rPr lang="en-GB" sz="2400" dirty="0"/>
              <a:t>Class</a:t>
            </a:r>
          </a:p>
          <a:p>
            <a:pPr marL="449263" lvl="2" indent="0" eaLnBrk="1" hangingPunct="1">
              <a:buFont typeface="Wingdings" pitchFamily="2" charset="2"/>
              <a:buNone/>
            </a:pPr>
            <a:r>
              <a:rPr lang="en-GB" sz="1400" b="1" dirty="0">
                <a:latin typeface="Courier New" pitchFamily="49" charset="0"/>
              </a:rPr>
              <a:t>Autodesk.Revit.Elements.Rebar</a:t>
            </a:r>
          </a:p>
          <a:p>
            <a:pPr marL="92030" indent="-92030"/>
            <a:r>
              <a:rPr lang="en-GB" sz="2400"/>
              <a:t>Methods</a:t>
            </a:r>
            <a:endParaRPr lang="en-GB" sz="2400" dirty="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892118" y="3837622"/>
            <a:ext cx="8143933" cy="276056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rgbClr val="00B050"/>
                </a:solidFill>
                <a:latin typeface="Courier New" pitchFamily="49" charset="0"/>
                <a:cs typeface="Courier New" pitchFamily="49" charset="0"/>
              </a:rPr>
              <a:t>// two overloaded functions in 2009</a:t>
            </a:r>
          </a:p>
          <a:p>
            <a:endParaRPr lang="en-US" sz="1200" b="1" dirty="0">
              <a:solidFill>
                <a:srgbClr val="00B050"/>
              </a:solidFill>
              <a:latin typeface="Courier New" pitchFamily="49" charset="0"/>
              <a:cs typeface="Courier New" pitchFamily="49" charset="0"/>
            </a:endParaRPr>
          </a:p>
          <a:p>
            <a:pPr>
              <a:spcBef>
                <a:spcPts val="0"/>
              </a:spcBef>
              <a:spcAft>
                <a:spcPts val="0"/>
              </a:spcAft>
            </a:pPr>
            <a:r>
              <a:rPr lang="en-US" sz="1200" b="1" dirty="0">
                <a:solidFill>
                  <a:srgbClr val="008080"/>
                </a:solidFill>
                <a:latin typeface="Courier New" pitchFamily="49" charset="0"/>
                <a:ea typeface="ＭＳ 明朝"/>
                <a:cs typeface="Courier New" pitchFamily="49" charset="0"/>
              </a:rPr>
              <a:t>Rebar</a:t>
            </a:r>
            <a:r>
              <a:rPr lang="en-US" sz="1200" b="1" dirty="0">
                <a:latin typeface="Courier New" pitchFamily="49" charset="0"/>
                <a:ea typeface="ＭＳ 明朝"/>
                <a:cs typeface="Courier New" pitchFamily="49" charset="0"/>
              </a:rPr>
              <a:t> </a:t>
            </a: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8080"/>
                </a:solidFill>
                <a:latin typeface="Courier New" pitchFamily="49" charset="0"/>
                <a:ea typeface="ＭＳ 明朝"/>
                <a:cs typeface="Courier New" pitchFamily="49" charset="0"/>
              </a:rPr>
              <a:t>RebarStyle</a:t>
            </a:r>
            <a:r>
              <a:rPr lang="en-US" sz="1200" b="1" dirty="0" err="1">
                <a:solidFill>
                  <a:schemeClr val="tx1"/>
                </a:solidFill>
                <a:latin typeface="Courier New" pitchFamily="49" charset="0"/>
                <a:ea typeface="ＭＳ 明朝"/>
                <a:cs typeface="Courier New" pitchFamily="49" charset="0"/>
              </a:rPr>
              <a:t>.Standard</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rebarType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startHook</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endHook</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m_hostObject</a:t>
            </a:r>
            <a:r>
              <a:rPr lang="en-US" sz="1200" b="1" dirty="0">
                <a:solidFill>
                  <a:schemeClr val="tx1"/>
                </a:solidFill>
                <a:latin typeface="Courier New" pitchFamily="49" charset="0"/>
                <a:ea typeface="ＭＳ 明朝"/>
                <a:cs typeface="Courier New" pitchFamily="49" charset="0"/>
              </a:rPr>
              <a:t>, normal, curves,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startOrient</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endOrient</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false</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true </a:t>
            </a:r>
            <a:r>
              <a:rPr lang="en-US" sz="1200" b="1" dirty="0">
                <a:solidFill>
                  <a:schemeClr val="tx1"/>
                </a:solidFill>
                <a:latin typeface="Courier New" pitchFamily="49" charset="0"/>
                <a:ea typeface="ＭＳ 明朝"/>
                <a:cs typeface="Courier New" pitchFamily="49" charset="0"/>
              </a:rPr>
              <a:t>);</a:t>
            </a:r>
            <a:endParaRPr lang="en-US" sz="1200" b="1" dirty="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barShape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m_rebarHost</a:t>
            </a:r>
            <a:r>
              <a:rPr lang="en-US" sz="1200" b="1" dirty="0">
                <a:solidFill>
                  <a:schemeClr val="tx1"/>
                </a:solidFill>
                <a:latin typeface="Courier New" pitchFamily="49" charset="0"/>
                <a:ea typeface="ＭＳ 明朝"/>
                <a:cs typeface="Courier New" pitchFamily="49" charset="0"/>
              </a:rPr>
              <a:t>, origin, </a:t>
            </a:r>
            <a:r>
              <a:rPr lang="en-US" sz="1200" b="1" dirty="0" err="1">
                <a:solidFill>
                  <a:schemeClr val="tx1"/>
                </a:solidFill>
                <a:latin typeface="Courier New" pitchFamily="49" charset="0"/>
                <a:ea typeface="ＭＳ 明朝"/>
                <a:cs typeface="Courier New" pitchFamily="49" charset="0"/>
              </a:rPr>
              <a:t>xVec</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yVec</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rgbClr val="00B050"/>
                </a:solidFill>
                <a:latin typeface="Courier New" pitchFamily="49" charset="0"/>
                <a:cs typeface="Courier New" pitchFamily="49" charset="0"/>
              </a:rPr>
              <a:t>//Revit 2012, 2013, 2014. The create methods are in Rebar class.</a:t>
            </a:r>
          </a:p>
          <a:p>
            <a:pPr>
              <a:spcAft>
                <a:spcPts val="0"/>
              </a:spcAft>
            </a:pPr>
            <a:r>
              <a:rPr lang="en-US" altLang="zh-CN" sz="1200" dirty="0">
                <a:solidFill>
                  <a:srgbClr val="000000"/>
                </a:solidFill>
                <a:latin typeface="Courier New"/>
                <a:cs typeface="宋体"/>
              </a:rPr>
              <a:t>/</a:t>
            </a:r>
            <a:r>
              <a:rPr lang="en-US" altLang="zh-CN" sz="1200" dirty="0">
                <a:solidFill>
                  <a:srgbClr val="008000"/>
                </a:solidFill>
                <a:latin typeface="Courier New"/>
                <a:cs typeface="宋体"/>
              </a:rPr>
              <a:t>/ Invoke the below method to create rebar </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Rebar </a:t>
            </a:r>
            <a:r>
              <a:rPr lang="en-US" altLang="zh-CN" sz="1200" dirty="0" err="1">
                <a:solidFill>
                  <a:srgbClr val="000000"/>
                </a:solidFill>
                <a:latin typeface="Courier New"/>
                <a:cs typeface="宋体"/>
              </a:rPr>
              <a:t>createdRebar</a:t>
            </a:r>
            <a:r>
              <a:rPr lang="en-US" altLang="zh-CN" sz="1200" dirty="0">
                <a:solidFill>
                  <a:srgbClr val="000000"/>
                </a:solidFill>
                <a:latin typeface="Courier New"/>
                <a:cs typeface="宋体"/>
              </a:rPr>
              <a:t> = </a:t>
            </a:r>
            <a:r>
              <a:rPr lang="en-US" altLang="zh-CN" sz="1200" dirty="0" err="1">
                <a:solidFill>
                  <a:srgbClr val="000000"/>
                </a:solidFill>
                <a:latin typeface="Courier New"/>
                <a:cs typeface="宋体"/>
              </a:rPr>
              <a:t>Rebar.CreateFromCurves</a:t>
            </a:r>
            <a:r>
              <a:rPr lang="en-US" altLang="zh-CN" sz="1200" dirty="0">
                <a:solidFill>
                  <a:srgbClr val="000000"/>
                </a:solidFill>
                <a:latin typeface="Courier New"/>
                <a:cs typeface="宋体"/>
              </a:rPr>
              <a:t>(</a:t>
            </a:r>
            <a:r>
              <a:rPr lang="en-US" altLang="zh-CN" sz="1200" dirty="0" err="1">
                <a:solidFill>
                  <a:srgbClr val="000000"/>
                </a:solidFill>
                <a:latin typeface="Courier New"/>
                <a:cs typeface="宋体"/>
              </a:rPr>
              <a:t>m_revitDoc</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Autodesk.Revit.DB.Structure.RebarStyle.Standard</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rebarType</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startHook</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endHook</a:t>
            </a:r>
            <a:r>
              <a:rPr lang="en-US" altLang="zh-CN" sz="1200" dirty="0">
                <a:solidFill>
                  <a:srgbClr val="000000"/>
                </a:solidFill>
                <a:latin typeface="Courier New"/>
                <a:cs typeface="宋体"/>
              </a:rPr>
              <a:t>,</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m_hostObject</a:t>
            </a:r>
            <a:r>
              <a:rPr lang="en-US" altLang="zh-CN" sz="1200" dirty="0">
                <a:solidFill>
                  <a:srgbClr val="000000"/>
                </a:solidFill>
                <a:latin typeface="Courier New"/>
                <a:cs typeface="宋体"/>
              </a:rPr>
              <a:t>, normal, </a:t>
            </a:r>
            <a:r>
              <a:rPr lang="en-US" altLang="zh-CN" sz="1200" dirty="0" err="1">
                <a:solidFill>
                  <a:srgbClr val="000000"/>
                </a:solidFill>
                <a:latin typeface="Courier New"/>
                <a:cs typeface="宋体"/>
              </a:rPr>
              <a:t>curves,startOrient</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endOrient</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false</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true</a:t>
            </a:r>
            <a:r>
              <a:rPr lang="en-US" altLang="zh-CN" sz="1200" dirty="0">
                <a:solidFill>
                  <a:srgbClr val="000000"/>
                </a:solidFill>
                <a:latin typeface="Courier New"/>
                <a:cs typeface="宋体"/>
              </a:rPr>
              <a:t>);</a:t>
            </a:r>
            <a:endParaRPr lang="zh-CN" altLang="zh-CN" sz="2400" dirty="0">
              <a:latin typeface="宋体"/>
              <a:cs typeface="宋体"/>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a:t>FrameReinMakerFactory class manages all the work</a:t>
            </a:r>
            <a:endParaRPr lang="en-US" altLang="ja-JP" sz="2400" dirty="0">
              <a:ea typeface="ＭＳ Ｐゴシック" pitchFamily="34" charset="-128"/>
            </a:endParaRPr>
          </a:p>
          <a:p>
            <a:pPr marL="541205" lvl="1" indent="-179344"/>
            <a:r>
              <a:rPr lang="en-US" sz="1600" noProof="1"/>
              <a:t>Precondition checks</a:t>
            </a:r>
            <a:endParaRPr lang="en-US" altLang="ja-JP" sz="1600" dirty="0">
              <a:ea typeface="ＭＳ Ｐゴシック" pitchFamily="34" charset="-128"/>
            </a:endParaRPr>
          </a:p>
          <a:p>
            <a:pPr marL="982421" lvl="2" indent="-174582">
              <a:spcBef>
                <a:spcPts val="0"/>
              </a:spcBef>
            </a:pPr>
            <a:r>
              <a:rPr lang="en-US" altLang="ja-JP" dirty="0">
                <a:ea typeface="ＭＳ Ｐゴシック" pitchFamily="34" charset="-128"/>
              </a:rPr>
              <a:t>I</a:t>
            </a:r>
            <a:r>
              <a:rPr lang="en-US" noProof="1"/>
              <a:t>s the selected object a beam or column</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I</a:t>
            </a:r>
            <a:r>
              <a:rPr lang="en-US" noProof="1"/>
              <a:t>s it made of concrete</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D</a:t>
            </a:r>
            <a:r>
              <a:rPr lang="en-US" noProof="1"/>
              <a:t>oes it already contain any rebar elements</a:t>
            </a:r>
            <a:r>
              <a:rPr lang="en-US" altLang="ja-JP" dirty="0">
                <a:ea typeface="ＭＳ Ｐゴシック" pitchFamily="34" charset="-128"/>
              </a:rPr>
              <a:t>?</a:t>
            </a:r>
            <a:endParaRPr lang="en-US" noProof="1"/>
          </a:p>
          <a:p>
            <a:pPr marL="541205" lvl="1" indent="-179344"/>
            <a:r>
              <a:rPr lang="en-US" altLang="ja-JP" sz="1600" dirty="0">
                <a:ea typeface="ＭＳ Ｐゴシック" pitchFamily="34" charset="-128"/>
              </a:rPr>
              <a:t>C</a:t>
            </a:r>
            <a:r>
              <a:rPr lang="en-US" sz="1600" noProof="1"/>
              <a:t>reat</a:t>
            </a:r>
            <a:r>
              <a:rPr lang="en-US" altLang="ja-JP" sz="1600" dirty="0">
                <a:ea typeface="ＭＳ Ｐゴシック" pitchFamily="34" charset="-128"/>
              </a:rPr>
              <a:t>e</a:t>
            </a:r>
            <a:r>
              <a:rPr lang="en-US" sz="1600" noProof="1"/>
              <a:t> a corresponding FrameReinMaker and the reinforcement rebars</a:t>
            </a:r>
          </a:p>
          <a:p>
            <a:pPr marL="182518" indent="-182518"/>
            <a:r>
              <a:rPr lang="en-US" altLang="ja-JP" sz="2400" dirty="0">
                <a:ea typeface="ＭＳ Ｐゴシック" pitchFamily="34" charset="-128"/>
              </a:rPr>
              <a:t>Host-dependant </a:t>
            </a:r>
            <a:r>
              <a:rPr lang="en-US" sz="2400" noProof="1"/>
              <a:t>work</a:t>
            </a:r>
            <a:r>
              <a:rPr lang="en-US" altLang="ja-JP" sz="2400" dirty="0">
                <a:ea typeface="ＭＳ Ｐゴシック" pitchFamily="34" charset="-128"/>
              </a:rPr>
              <a:t>ing classes</a:t>
            </a:r>
          </a:p>
          <a:p>
            <a:pPr marL="541205" lvl="1" indent="-179344"/>
            <a:r>
              <a:rPr lang="en-US" sz="1600" noProof="1"/>
              <a:t>BeamFramReinMaker and ColumnFramReinMaker</a:t>
            </a:r>
            <a:endParaRPr lang="en-US" altLang="ja-JP" sz="1600" dirty="0">
              <a:ea typeface="ＭＳ Ｐゴシック" pitchFamily="34" charset="-128"/>
            </a:endParaRPr>
          </a:p>
          <a:p>
            <a:pPr marL="182518" indent="-182518"/>
            <a:r>
              <a:rPr lang="en-US" sz="2400" noProof="1"/>
              <a:t>GeomUtil</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asic geometric utility methods</a:t>
            </a:r>
          </a:p>
          <a:p>
            <a:pPr marL="182518" indent="-182518"/>
            <a:r>
              <a:rPr lang="en-US" sz="2400" noProof="1"/>
              <a:t>GeometrySupport</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a:t>ParameterUtil</a:t>
            </a:r>
          </a:p>
          <a:p>
            <a:pPr marL="541205" lvl="1" indent="-179344"/>
            <a:r>
              <a:rPr lang="en-US" altLang="ja-JP" sz="1600" dirty="0">
                <a:ea typeface="ＭＳ Ｐゴシック" pitchFamily="34" charset="-128"/>
              </a:rPr>
              <a:t>U</a:t>
            </a:r>
            <a:r>
              <a:rPr lang="en-US" sz="1600" noProof="1"/>
              <a:t>tility methods find or set certain parameter</a:t>
            </a:r>
            <a:endParaRPr lang="en-GB" sz="2800" b="1" dirty="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a:t>Ensure only one beam or column is selected</a:t>
            </a:r>
          </a:p>
          <a:p>
            <a:pPr marL="0" indent="0"/>
            <a:r>
              <a:rPr lang="en-GB" sz="2000" dirty="0"/>
              <a:t>Retrieve all rebar types and all hook types</a:t>
            </a:r>
          </a:p>
          <a:p>
            <a:pPr marL="0" indent="0"/>
            <a:r>
              <a:rPr lang="en-GB" sz="2000" dirty="0"/>
              <a:t>Retrieve and analyse member geometry</a:t>
            </a:r>
          </a:p>
          <a:p>
            <a:pPr marL="0" indent="0">
              <a:spcBef>
                <a:spcPts val="300"/>
              </a:spcBef>
            </a:pPr>
            <a:r>
              <a:rPr lang="en-GB" sz="2000" dirty="0"/>
              <a:t>Run worker method</a:t>
            </a:r>
            <a:endParaRPr lang="en-GB" sz="4400" dirty="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a:t>Rebar API Enhancement in 2019</a:t>
            </a: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a:latin typeface="+mn-lt"/>
                <a:cs typeface="Courier New" pitchFamily="49" charset="0"/>
              </a:rPr>
              <a:t>Rebar is an instance of </a:t>
            </a:r>
            <a:r>
              <a:rPr lang="en-GB" sz="2400" dirty="0" err="1">
                <a:latin typeface="+mn-lt"/>
                <a:cs typeface="Courier New" pitchFamily="49" charset="0"/>
              </a:rPr>
              <a:t>RebarShape</a:t>
            </a:r>
            <a:endParaRPr lang="en-GB" sz="2400" dirty="0">
              <a:latin typeface="+mn-lt"/>
              <a:cs typeface="Courier New" pitchFamily="49" charset="0"/>
            </a:endParaRPr>
          </a:p>
          <a:p>
            <a:pPr marL="92030" indent="-92030">
              <a:spcBef>
                <a:spcPts val="1800"/>
              </a:spcBef>
            </a:pPr>
            <a:r>
              <a:rPr lang="en-GB" sz="2400" dirty="0"/>
              <a:t>Added</a:t>
            </a:r>
          </a:p>
          <a:p>
            <a:pPr marL="1074738" lvl="2" indent="-719138">
              <a:buNone/>
            </a:pPr>
            <a:r>
              <a:rPr lang="en-US" dirty="0" err="1"/>
              <a:t>Autodesk.Revit.DB.Structure.RebarShape</a:t>
            </a:r>
            <a:r>
              <a:rPr lang="en-GB" sz="1800" dirty="0"/>
              <a:t>– topological layout of rebar</a:t>
            </a:r>
          </a:p>
          <a:p>
            <a:pPr marL="1074738" lvl="2" indent="-719138">
              <a:buNone/>
            </a:pPr>
            <a:r>
              <a:rPr lang="en-US" dirty="0" err="1"/>
              <a:t>Autodesk.Revit.DB.Structure.RebarShapeDefinition</a:t>
            </a:r>
            <a:r>
              <a:rPr lang="en-GB" dirty="0">
                <a:latin typeface="Courier New" pitchFamily="49" charset="0"/>
              </a:rPr>
              <a:t>(</a:t>
            </a:r>
            <a:r>
              <a:rPr lang="en-GB" dirty="0" err="1">
                <a:latin typeface="Courier New" pitchFamily="49" charset="0"/>
              </a:rPr>
              <a:t>ByArc</a:t>
            </a:r>
            <a:r>
              <a:rPr lang="en-GB" dirty="0">
                <a:latin typeface="Courier New" pitchFamily="49" charset="0"/>
              </a:rPr>
              <a:t>/</a:t>
            </a:r>
            <a:r>
              <a:rPr lang="en-GB" dirty="0" err="1">
                <a:latin typeface="Courier New" pitchFamily="49" charset="0"/>
              </a:rPr>
              <a:t>BySegments</a:t>
            </a:r>
            <a:r>
              <a:rPr lang="en-GB" dirty="0">
                <a:latin typeface="Courier New" pitchFamily="49" charset="0"/>
              </a:rPr>
              <a:t>)</a:t>
            </a:r>
            <a:r>
              <a:rPr lang="en-GB" sz="1800" dirty="0"/>
              <a:t> </a:t>
            </a:r>
            <a:br>
              <a:rPr lang="en-GB" sz="1800" dirty="0"/>
            </a:br>
            <a:r>
              <a:rPr lang="en-GB" sz="1800" dirty="0"/>
              <a:t>– helper class to define </a:t>
            </a:r>
            <a:r>
              <a:rPr lang="en-GB" sz="1800" dirty="0" err="1"/>
              <a:t>RebarShape</a:t>
            </a:r>
            <a:endParaRPr lang="en-GB" dirty="0"/>
          </a:p>
          <a:p>
            <a:pPr marL="1074738" lvl="2" indent="-719138">
              <a:buNone/>
            </a:pPr>
            <a:r>
              <a:rPr lang="en-US" dirty="0" err="1"/>
              <a:t>Autodesk.Revit.DB.Structure.RebarCoverType</a:t>
            </a:r>
            <a:r>
              <a:rPr lang="en-GB" sz="1800" dirty="0"/>
              <a:t>– rebar cover setting, name and value pair</a:t>
            </a:r>
            <a:endParaRPr lang="en-GB" dirty="0"/>
          </a:p>
          <a:p>
            <a:pPr marL="1074738" lvl="2" indent="-719138">
              <a:buNone/>
            </a:pPr>
            <a:r>
              <a:rPr lang="en-US" dirty="0" err="1"/>
              <a:t>Autodesk.Revit.DB.Structure.RebarHostData</a:t>
            </a:r>
            <a:r>
              <a:rPr lang="en-GB" sz="1800" dirty="0"/>
              <a:t>– </a:t>
            </a:r>
            <a:r>
              <a:rPr lang="en-US" sz="1800" dirty="0"/>
              <a:t>helper class to access to a host cover setting</a:t>
            </a:r>
            <a:endParaRPr lang="en-GB" sz="1800" dirty="0"/>
          </a:p>
          <a:p>
            <a:pPr marL="92030" lvl="2" indent="-92030">
              <a:spcBef>
                <a:spcPts val="1800"/>
              </a:spcBef>
              <a:buNone/>
            </a:pPr>
            <a:r>
              <a:rPr lang="en-GB" sz="2400" dirty="0"/>
              <a:t>Samples: </a:t>
            </a:r>
            <a:r>
              <a:rPr lang="en-GB" sz="2400" dirty="0" err="1"/>
              <a:t>NewRebar</a:t>
            </a:r>
            <a:endParaRPr lang="en-GB" sz="2400" dirty="0"/>
          </a:p>
          <a:p>
            <a:pPr marL="92030" lvl="2" indent="-92030">
              <a:buNone/>
            </a:pPr>
            <a:endParaRPr lang="en-GB" dirty="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a:ea typeface="ＭＳ Ｐゴシック" pitchFamily="34" charset="-128"/>
              </a:rPr>
              <a:t>Create a Rebar</a:t>
            </a:r>
          </a:p>
          <a:p>
            <a:pPr marL="495178" lvl="1" indent="-380906">
              <a:lnSpc>
                <a:spcPct val="80000"/>
              </a:lnSpc>
            </a:pPr>
            <a:r>
              <a:rPr lang="en-US" altLang="zh-CN" dirty="0">
                <a:ea typeface="ＭＳ Ｐゴシック" pitchFamily="34" charset="-128"/>
              </a:rPr>
              <a:t>Define a custom Rebar shape </a:t>
            </a:r>
          </a:p>
          <a:p>
            <a:pPr marL="495178" lvl="1" indent="-380906">
              <a:lnSpc>
                <a:spcPct val="80000"/>
              </a:lnSpc>
              <a:buNone/>
            </a:pPr>
            <a:endParaRPr lang="en-US" altLang="zh-CN" dirty="0">
              <a:ea typeface="ＭＳ Ｐゴシック" pitchFamily="34" charset="-128"/>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a:ea typeface="ＭＳ Ｐゴシック" pitchFamily="34" charset="-128"/>
              </a:rPr>
              <a:t>Instructions under</a:t>
            </a:r>
            <a:br>
              <a:rPr lang="en-US" altLang="zh-CN">
                <a:ea typeface="ＭＳ Ｐゴシック" pitchFamily="34" charset="-128"/>
              </a:rPr>
            </a:br>
            <a:r>
              <a:rPr lang="en-US" altLang="zh-CN">
                <a:ea typeface="ＭＳ Ｐゴシック" pitchFamily="34" charset="-128"/>
              </a:rPr>
              <a:t>NewRebar/CS/Customize </a:t>
            </a:r>
            <a:r>
              <a:rPr lang="en-US" altLang="zh-CN" dirty="0" err="1">
                <a:ea typeface="ＭＳ Ｐゴシック" pitchFamily="34" charset="-128"/>
              </a:rPr>
              <a:t>RebarShapes</a:t>
            </a:r>
            <a:r>
              <a:rPr lang="en-US" altLang="zh-CN" dirty="0">
                <a:ea typeface="ＭＳ Ｐゴシック" pitchFamily="34" charset="-128"/>
              </a:rPr>
              <a:t> Step </a:t>
            </a:r>
            <a:r>
              <a:rPr lang="en-US" altLang="zh-CN">
                <a:ea typeface="ＭＳ Ｐゴシック" pitchFamily="34" charset="-128"/>
              </a:rPr>
              <a:t>by step</a:t>
            </a:r>
            <a:endParaRPr lang="en-US" altLang="zh-CN" dirty="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a:solidFill>
                  <a:schemeClr val="tx1"/>
                </a:solidFill>
              </a:rPr>
              <a:t>Arc with radius(*)  </a:t>
            </a: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a:solidFill>
                  <a:schemeClr val="tx1"/>
                </a:solidFill>
              </a:rPr>
              <a:t>(*) known issues – places rebar out side of a host objects both in UI </a:t>
            </a:r>
            <a:r>
              <a:rPr lang="en-US" sz="110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a:solidFill>
                  <a:schemeClr val="tx1"/>
                </a:solidFill>
              </a:rPr>
              <a:t>Collection of straight segments  </a:t>
            </a: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a:solidFill>
                  <a:schemeClr val="tx1"/>
                </a:solidFill>
              </a:rPr>
              <a:t>Arc with chord length (*)  </a:t>
            </a: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a:solidFill>
                  <a:schemeClr val="tx1"/>
                </a:solidFill>
              </a:rPr>
              <a:t>Lapped circle (*) </a:t>
            </a: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a:ea typeface="ＭＳ Ｐゴシック" pitchFamily="34" charset="-128"/>
              </a:rPr>
              <a:t>RebarShapeDefinitionBySegments</a:t>
            </a:r>
            <a:r>
              <a:rPr lang="en-US" altLang="zh-CN" dirty="0">
                <a:ea typeface="ＭＳ Ｐゴシック" pitchFamily="34" charset="-128"/>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a:t>
            </a:r>
            <a:br>
              <a:rPr lang="en-US" altLang="zh-CN" sz="1800" dirty="0">
                <a:ea typeface="ＭＳ Ｐゴシック" pitchFamily="34" charset="-128"/>
              </a:rPr>
            </a:br>
            <a:r>
              <a:rPr lang="en-US" dirty="0"/>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myShape</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RebarShape.Create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RebarShapeDef</a:t>
            </a:r>
            <a:br>
              <a:rPr lang="en-US" altLang="zh-CN" sz="1800" dirty="0">
                <a:ea typeface="ＭＳ Ｐゴシック" pitchFamily="34" charset="-128"/>
              </a:rPr>
            </a:b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myDef</a:t>
            </a:r>
            <a:r>
              <a:rPr lang="en-US" sz="1600" dirty="0">
                <a:solidFill>
                  <a:schemeClr val="accent1">
                    <a:lumMod val="75000"/>
                  </a:schemeClr>
                </a:solidFill>
                <a:latin typeface="Courier New" pitchFamily="49" charset="0"/>
                <a:ea typeface="ＭＳ Ｐゴシック" pitchFamily="34" charset="-128"/>
                <a:cs typeface="Courier New" pitchFamily="49" charset="0"/>
              </a:rPr>
              <a:t> = new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doc,SegmentCount</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a:p>
            <a:pPr marL="571416" lvl="1" indent="-457144">
              <a:buAutoNum type="arabicPeriod"/>
            </a:pPr>
            <a:r>
              <a:rPr lang="en-US" altLang="zh-CN" sz="1800" dirty="0">
                <a:ea typeface="ＭＳ Ｐゴシック" pitchFamily="34" charset="-128"/>
              </a:rPr>
              <a:t>Add shared parameters by external def</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externalDef</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value )</a:t>
            </a:r>
            <a:endParaRPr lang="en-US" altLang="zh-CN" sz="1800" dirty="0">
              <a:ea typeface="ＭＳ Ｐゴシック" pitchFamily="34" charset="-128"/>
            </a:endParaRPr>
          </a:p>
          <a:p>
            <a:pPr marL="571416" lvl="1" indent="-457144">
              <a:buAutoNum type="arabicPeriod"/>
            </a:pPr>
            <a:r>
              <a:rPr lang="en-US" altLang="zh-CN" sz="1800" dirty="0">
                <a:ea typeface="ＭＳ Ｐゴシック" pitchFamily="34" charset="-128"/>
              </a:rPr>
              <a:t>Add constraints to shape definition</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myDef.AddListingDimentionBendToBend</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a:t>Generate Floor or Wall Rebar</a:t>
            </a:r>
            <a:br>
              <a:rPr lang="en-GB"/>
            </a:br>
            <a:endParaRPr lang="en-GB" sz="2800" dirty="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a:t>Sample: NewPathReinforcement</a:t>
            </a:r>
            <a:endParaRPr lang="en-US" sz="2400" dirty="0"/>
          </a:p>
          <a:p>
            <a:pPr marL="449042" lvl="1" indent="-177712"/>
            <a:r>
              <a:rPr lang="en-US" sz="1600" noProof="1"/>
              <a:t>Create path reinforcement</a:t>
            </a:r>
            <a:endParaRPr lang="en-GB" sz="1600" dirty="0"/>
          </a:p>
          <a:p>
            <a:pPr marL="92030" indent="-92030"/>
            <a:r>
              <a:rPr lang="en-GB" sz="2400" dirty="0"/>
              <a:t>Class</a:t>
            </a:r>
          </a:p>
          <a:p>
            <a:pPr marL="449263" lvl="2" indent="0">
              <a:buNone/>
            </a:pPr>
            <a:r>
              <a:rPr lang="en-US" b="1" dirty="0" err="1"/>
              <a:t>Autodesk.Revit.DB.Structure.Rebar</a:t>
            </a:r>
            <a:endParaRPr lang="en-GB" sz="1400" b="1" dirty="0">
              <a:latin typeface="Courier New" pitchFamily="49" charset="0"/>
            </a:endParaRPr>
          </a:p>
          <a:p>
            <a:pPr marL="92030" indent="-92030"/>
            <a:r>
              <a:rPr lang="en-GB" sz="2400" dirty="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051096"/>
            <a:ext cx="7143800" cy="2964875"/>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chemeClr val="tx1"/>
                </a:solidFill>
                <a:latin typeface="Courier New" pitchFamily="49" charset="0"/>
                <a:cs typeface="Courier New" pitchFamily="49" charset="0"/>
              </a:rPr>
              <a:t>  XYZ p1, p2; Line curve;</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curves = new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a:t>
            </a:r>
          </a:p>
          <a:p>
            <a:r>
              <a:rPr lang="en-US" sz="1200" b="1" dirty="0">
                <a:solidFill>
                  <a:schemeClr val="tx1"/>
                </a:solidFill>
                <a:latin typeface="Courier New" pitchFamily="49" charset="0"/>
                <a:cs typeface="Courier New" pitchFamily="49" charset="0"/>
              </a:rPr>
              <a:t>  for( int i = 0; i &lt; points.Count - 1; ++</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p1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].X, points[i].Y, points[i].Z );</a:t>
            </a:r>
          </a:p>
          <a:p>
            <a:r>
              <a:rPr lang="en-US" sz="1200" b="1" dirty="0">
                <a:solidFill>
                  <a:schemeClr val="tx1"/>
                </a:solidFill>
                <a:latin typeface="Courier New" pitchFamily="49" charset="0"/>
                <a:cs typeface="Courier New" pitchFamily="49" charset="0"/>
              </a:rPr>
              <a:t>    p2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+ 1].X, points[i + 1].Y, points[i + 1].Z );</a:t>
            </a:r>
          </a:p>
          <a:p>
            <a:r>
              <a:rPr lang="en-US" sz="1200" b="1" dirty="0">
                <a:solidFill>
                  <a:schemeClr val="tx1"/>
                </a:solidFill>
                <a:latin typeface="Courier New" pitchFamily="49" charset="0"/>
                <a:cs typeface="Courier New" pitchFamily="49" charset="0"/>
              </a:rPr>
              <a:t>    curve = </a:t>
            </a:r>
            <a:r>
              <a:rPr lang="en-US" sz="1200" b="1" dirty="0" err="1">
                <a:solidFill>
                  <a:schemeClr val="tx1"/>
                </a:solidFill>
                <a:latin typeface="Courier New" pitchFamily="49" charset="0"/>
                <a:cs typeface="Courier New" pitchFamily="49" charset="0"/>
              </a:rPr>
              <a:t>Line.CreateBound</a:t>
            </a:r>
            <a:r>
              <a:rPr lang="en-US" sz="1200" b="1" dirty="0">
                <a:solidFill>
                  <a:schemeClr val="tx1"/>
                </a:solidFill>
                <a:latin typeface="Courier New" pitchFamily="49" charset="0"/>
                <a:cs typeface="Courier New" pitchFamily="49" charset="0"/>
              </a:rPr>
              <a:t>(p1, p2);</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curves.Append</a:t>
            </a:r>
            <a:r>
              <a:rPr lang="en-US" sz="1200" b="1" dirty="0">
                <a:solidFill>
                  <a:schemeClr val="tx1"/>
                </a:solidFill>
                <a:latin typeface="Courier New" pitchFamily="49" charset="0"/>
                <a:cs typeface="Courier New" pitchFamily="49" charset="0"/>
              </a:rPr>
              <a:t>( curve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type is no longer needed, default is used in 2009:</a:t>
            </a:r>
          </a:p>
          <a:p>
            <a:r>
              <a:rPr lang="en-US" sz="1200" b="1" dirty="0">
                <a:solidFill>
                  <a:schemeClr val="tx1"/>
                </a:solidFill>
                <a:latin typeface="Courier New" pitchFamily="49" charset="0"/>
                <a:cs typeface="Courier New" pitchFamily="49" charset="0"/>
              </a:rPr>
              <a:t>  return </a:t>
            </a:r>
            <a:r>
              <a:rPr lang="en-US" sz="1200" b="1" dirty="0" err="1">
                <a:solidFill>
                  <a:schemeClr val="tx1"/>
                </a:solidFill>
                <a:latin typeface="Courier New" pitchFamily="49" charset="0"/>
                <a:cs typeface="Courier New" pitchFamily="49" charset="0"/>
              </a:rPr>
              <a:t>PathReinforcement.Create</a:t>
            </a:r>
            <a:r>
              <a:rPr lang="en-US" sz="1200" b="1" dirty="0">
                <a:solidFill>
                  <a:schemeClr val="tx1"/>
                </a:solidFill>
                <a:latin typeface="Courier New" pitchFamily="49" charset="0"/>
                <a:cs typeface="Courier New" pitchFamily="49" charset="0"/>
              </a:rPr>
              <a:t>( Document </a:t>
            </a:r>
            <a:r>
              <a:rPr lang="en-US" sz="1200" b="1" dirty="0" err="1">
                <a:solidFill>
                  <a:schemeClr val="tx1"/>
                </a:solidFill>
                <a:latin typeface="Courier New" pitchFamily="49" charset="0"/>
                <a:cs typeface="Courier New" pitchFamily="49" charset="0"/>
              </a:rPr>
              <a:t>document</a:t>
            </a:r>
            <a:r>
              <a:rPr lang="en-US" sz="1200" b="1" dirty="0">
                <a:solidFill>
                  <a:schemeClr val="tx1"/>
                </a:solidFill>
                <a:latin typeface="Courier New" pitchFamily="49" charset="0"/>
                <a:cs typeface="Courier New" pitchFamily="49" charset="0"/>
              </a:rPr>
              <a:t>, Element </a:t>
            </a:r>
            <a:r>
              <a:rPr lang="en-US" sz="1200" b="1" dirty="0" err="1">
                <a:solidFill>
                  <a:schemeClr val="tx1"/>
                </a:solidFill>
                <a:latin typeface="Courier New" pitchFamily="49" charset="0"/>
                <a:cs typeface="Courier New" pitchFamily="49" charset="0"/>
              </a:rPr>
              <a:t>hostElement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IList</a:t>
            </a:r>
            <a:r>
              <a:rPr lang="en-US" sz="1200" b="1" dirty="0">
                <a:solidFill>
                  <a:schemeClr val="tx1"/>
                </a:solidFill>
                <a:latin typeface="Courier New" pitchFamily="49" charset="0"/>
                <a:cs typeface="Courier New" pitchFamily="49" charset="0"/>
              </a:rPr>
              <a:t>&lt;Curve&gt;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bool flip,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pathReinforcementTypeId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rebarBarTypeId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startRebarHookTypeId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endRebarHookTypeId</a:t>
            </a:r>
            <a:r>
              <a:rPr lang="en-US" sz="1200" b="1" dirty="0">
                <a:solidFill>
                  <a:schemeClr val="tx1"/>
                </a:solidFill>
                <a:latin typeface="Courier New" pitchFamily="49" charset="0"/>
                <a:cs typeface="Courier New" pitchFamily="49" charset="0"/>
              </a:rPr>
              <a:t> )</a:t>
            </a:r>
            <a:endParaRPr lang="en-GB" sz="1200" b="1" dirty="0">
              <a:solidFill>
                <a:srgbClr val="000000"/>
              </a:solidFill>
              <a:latin typeface="Courier New" pitchFamily="49" charset="0"/>
              <a:cs typeface="Courier New" pitchFamily="49"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a:t>Revit Structure Target Projects</a:t>
            </a:r>
            <a:endParaRPr lang="en-GB" sz="48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a:t>AreaReinParameters Sample</a:t>
            </a:r>
          </a:p>
          <a:p>
            <a:pPr marL="360273" lvl="1" indent="-180930"/>
            <a:r>
              <a:rPr lang="en-US" sz="1600"/>
              <a:t>Provides starting point</a:t>
            </a:r>
          </a:p>
          <a:p>
            <a:pPr marL="360273" lvl="1" indent="-180930"/>
            <a:r>
              <a:rPr lang="en-US" sz="1600"/>
              <a:t>Extended to list rebar information</a:t>
            </a:r>
          </a:p>
          <a:p>
            <a:pPr marL="360273" lvl="1" indent="-180930"/>
            <a:r>
              <a:rPr lang="en-US" sz="1600"/>
              <a:t>Uses built-in parameters </a:t>
            </a:r>
          </a:p>
          <a:p>
            <a:pPr marL="0" indent="0"/>
            <a:r>
              <a:rPr lang="en-US" sz="2400"/>
              <a:t>BarDescriptions Sample</a:t>
            </a:r>
          </a:p>
          <a:p>
            <a:pPr marL="360273" lvl="1" indent="-180930"/>
            <a:r>
              <a:rPr lang="en-US" sz="1600"/>
              <a:t>AreaReinforcement has a BarDescription property</a:t>
            </a:r>
          </a:p>
          <a:p>
            <a:pPr marL="360273" lvl="1" indent="-180930"/>
            <a:r>
              <a:rPr lang="en-US" sz="1600"/>
              <a:t>Same functionality as above</a:t>
            </a:r>
          </a:p>
          <a:p>
            <a:pPr marL="0" indent="0"/>
            <a:r>
              <a:rPr lang="en-US" sz="2400"/>
              <a:t>Generic Tools</a:t>
            </a:r>
          </a:p>
          <a:p>
            <a:pPr marL="360273" lvl="1" indent="-180930"/>
            <a:r>
              <a:rPr lang="en-US" sz="1600"/>
              <a:t>BuiltInParameterChecker</a:t>
            </a:r>
          </a:p>
          <a:p>
            <a:pPr marL="360273" lvl="1" indent="-180930"/>
            <a:r>
              <a:rPr lang="en-US" sz="1600"/>
              <a:t>RvtMgdDbg</a:t>
            </a:r>
            <a:endParaRPr lang="en-GB"/>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a:ea typeface="SimSun" pitchFamily="2" charset="-122"/>
              </a:rPr>
              <a:t>Truss</a:t>
            </a:r>
            <a:endParaRPr lang="en-US" altLang="zh-CN" sz="2800" dirty="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a:ea typeface="ＭＳ Ｐゴシック" pitchFamily="34" charset="-128"/>
              </a:rPr>
              <a:t>RST, C#</a:t>
            </a:r>
          </a:p>
          <a:p>
            <a:pPr marL="495178" lvl="1" indent="-380906">
              <a:lnSpc>
                <a:spcPct val="80000"/>
              </a:lnSpc>
            </a:pPr>
            <a:r>
              <a:rPr lang="en-US" altLang="zh-CN" sz="2200" dirty="0">
                <a:ea typeface="ＭＳ Ｐゴシック" pitchFamily="34" charset="-128"/>
              </a:rPr>
              <a:t>Create a truss of a selected truss type</a:t>
            </a:r>
          </a:p>
          <a:p>
            <a:pPr marL="495178" lvl="1" indent="-380906">
              <a:lnSpc>
                <a:spcPct val="80000"/>
              </a:lnSpc>
            </a:pPr>
            <a:r>
              <a:rPr lang="en-US" altLang="zh-CN" sz="2200" dirty="0">
                <a:ea typeface="ＭＳ Ｐゴシック" pitchFamily="34" charset="-128"/>
              </a:rPr>
              <a:t>Change beam types</a:t>
            </a:r>
          </a:p>
          <a:p>
            <a:pPr marL="495178" lvl="1" indent="-380906">
              <a:lnSpc>
                <a:spcPct val="80000"/>
              </a:lnSpc>
            </a:pPr>
            <a:r>
              <a:rPr lang="en-US" altLang="zh-CN" sz="2200" dirty="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Truss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a:t>Detailing</a:t>
            </a:r>
          </a:p>
          <a:p>
            <a:pPr lvl="1" eaLnBrk="1" hangingPunct="1"/>
            <a:r>
              <a:rPr lang="en-GB"/>
              <a:t>Generate a section view</a:t>
            </a:r>
          </a:p>
          <a:p>
            <a:pPr lvl="1" eaLnBrk="1" hangingPunct="1"/>
            <a:r>
              <a:rPr lang="en-GB"/>
              <a:t>Generate a drafting view</a:t>
            </a:r>
          </a:p>
          <a:p>
            <a:pPr lvl="1" eaLnBrk="1" hangingPunct="1"/>
            <a:r>
              <a:rPr lang="en-GB"/>
              <a:t>Create a sheet</a:t>
            </a:r>
          </a:p>
          <a:p>
            <a:pPr lvl="1"/>
            <a:r>
              <a:rPr lang="en-GB"/>
              <a:t>Import and export external file formats, e.g. dwg</a:t>
            </a:r>
          </a:p>
          <a:p>
            <a:pPr lvl="1" eaLnBrk="1" hangingPunct="1"/>
            <a:r>
              <a:rPr lang="en-GB"/>
              <a:t>Add text, dimensioning and annotations</a:t>
            </a:r>
          </a:p>
          <a:p>
            <a:r>
              <a:rPr lang="en-US"/>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a:t>Demonstrate creation of a Detail View</a:t>
            </a:r>
          </a:p>
          <a:p>
            <a:pPr lvl="1" eaLnBrk="1" hangingPunct="1">
              <a:spcBef>
                <a:spcPct val="10000"/>
              </a:spcBef>
            </a:pPr>
            <a:r>
              <a:rPr lang="en-GB" sz="1600"/>
              <a:t>Using </a:t>
            </a:r>
            <a:r>
              <a:rPr lang="en-GB" sz="1600" noProof="1"/>
              <a:t>New</a:t>
            </a:r>
            <a:r>
              <a:rPr lang="en-GB" sz="1600"/>
              <a:t>ViewSection()</a:t>
            </a:r>
            <a:endParaRPr lang="en-GB" sz="1600" b="1"/>
          </a:p>
          <a:p>
            <a:pPr lvl="1" eaLnBrk="1" hangingPunct="1">
              <a:spcBef>
                <a:spcPct val="10000"/>
              </a:spcBef>
            </a:pPr>
            <a:r>
              <a:rPr lang="en-GB" sz="1600"/>
              <a:t>Creates detail view across the midpoint of selected element</a:t>
            </a:r>
          </a:p>
          <a:p>
            <a:pPr lvl="1" eaLnBrk="1" hangingPunct="1">
              <a:spcBef>
                <a:spcPct val="10000"/>
              </a:spcBef>
            </a:pPr>
            <a:r>
              <a:rPr lang="en-GB" sz="1600"/>
              <a:t>Works on linear elements such as slab, wall and beam</a:t>
            </a:r>
          </a:p>
          <a:p>
            <a:pPr eaLnBrk="1" hangingPunct="1">
              <a:spcBef>
                <a:spcPct val="10000"/>
              </a:spcBef>
              <a:buFontTx/>
              <a:buNone/>
            </a:pPr>
            <a:r>
              <a:rPr lang="en-GB" sz="2400"/>
              <a:t>Create and initialise a bounding box</a:t>
            </a:r>
            <a:endParaRPr lang="en-GB" sz="1400" b="1">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869343"/>
            <a:ext cx="6591329" cy="357783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dirty="0">
                <a:solidFill>
                  <a:schemeClr val="tx1"/>
                </a:solidFill>
                <a:latin typeface="Courier New" pitchFamily="49" charset="0"/>
              </a:rPr>
              <a:t>// create a </a:t>
            </a: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and set the Max and Min properties:</a:t>
            </a:r>
          </a:p>
          <a:p>
            <a:pPr>
              <a:buFont typeface="Wingdings" pitchFamily="2" charset="2"/>
              <a:buNone/>
            </a:pP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t>
            </a:r>
            <a:r>
              <a:rPr lang="en-GB" sz="1200" b="1" dirty="0" err="1">
                <a:solidFill>
                  <a:schemeClr val="tx1"/>
                </a:solidFill>
                <a:latin typeface="Courier New" pitchFamily="49" charset="0"/>
              </a:rPr>
              <a:t>m_box</a:t>
            </a:r>
            <a:r>
              <a:rPr lang="en-GB" sz="1200" b="1" dirty="0">
                <a:solidFill>
                  <a:schemeClr val="tx1"/>
                </a:solidFill>
                <a:latin typeface="Courier New" pitchFamily="49" charset="0"/>
              </a:rPr>
              <a:t> = new </a:t>
            </a:r>
            <a:r>
              <a:rPr lang="en-GB" sz="1200" b="1" dirty="0" err="1">
                <a:solidFill>
                  <a:srgbClr val="C00000"/>
                </a:solidFill>
                <a:latin typeface="Courier New" pitchFamily="49" charset="0"/>
              </a:rPr>
              <a:t>BoundingBoxXYZ</a:t>
            </a: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m_box.Enabled</a:t>
            </a:r>
            <a:r>
              <a:rPr lang="en-GB" sz="1200" b="1" dirty="0">
                <a:solidFill>
                  <a:schemeClr val="tx1"/>
                </a:solidFill>
                <a:latin typeface="Courier New" pitchFamily="49" charset="0"/>
              </a:rPr>
              <a:t> = true;</a:t>
            </a:r>
          </a:p>
          <a:p>
            <a:pPr>
              <a:buFont typeface="Wingdings" pitchFamily="2" charset="2"/>
              <a:buNone/>
            </a:pPr>
            <a:r>
              <a:rPr lang="en-GB" sz="1200" b="1" dirty="0" err="1">
                <a:solidFill>
                  <a:schemeClr val="tx1"/>
                </a:solidFill>
                <a:latin typeface="Courier New" pitchFamily="49" charset="0"/>
              </a:rPr>
              <a:t>m_box.Max</a:t>
            </a:r>
            <a:r>
              <a:rPr lang="en-GB" sz="1200" b="1" dirty="0">
                <a:solidFill>
                  <a:schemeClr val="tx1"/>
                </a:solidFill>
                <a:latin typeface="Courier New" pitchFamily="49" charset="0"/>
              </a:rPr>
              <a:t> = new XYZ(LENGTH, LENGTH, 0);</a:t>
            </a:r>
          </a:p>
          <a:p>
            <a:pPr>
              <a:buFont typeface="Wingdings" pitchFamily="2" charset="2"/>
              <a:buNone/>
            </a:pPr>
            <a:r>
              <a:rPr lang="en-GB" sz="1200" b="1" dirty="0" err="1">
                <a:solidFill>
                  <a:schemeClr val="tx1"/>
                </a:solidFill>
                <a:latin typeface="Courier New" pitchFamily="49" charset="0"/>
              </a:rPr>
              <a:t>m_box.Min</a:t>
            </a:r>
            <a:r>
              <a:rPr lang="en-GB" sz="1200" b="1" dirty="0">
                <a:solidFill>
                  <a:schemeClr val="tx1"/>
                </a:solidFill>
                <a:latin typeface="Courier New" pitchFamily="49" charset="0"/>
              </a:rPr>
              <a:t> = new XYZ(-LENGTH, -LENGTH, -HEIGHT);</a:t>
            </a:r>
          </a:p>
          <a:p>
            <a:pPr>
              <a:buFont typeface="Wingdings" pitchFamily="2" charset="2"/>
              <a:buNone/>
            </a:pPr>
            <a:r>
              <a:rPr lang="en-GB" sz="1200" b="1" dirty="0">
                <a:solidFill>
                  <a:schemeClr val="tx1"/>
                </a:solidFill>
                <a:latin typeface="Courier New" pitchFamily="49" charset="0"/>
              </a:rPr>
              <a:t>// setting the Transform property is the most important thing.</a:t>
            </a:r>
          </a:p>
          <a:p>
            <a:pPr>
              <a:buFont typeface="Wingdings" pitchFamily="2" charset="2"/>
              <a:buNone/>
            </a:pPr>
            <a:r>
              <a:rPr lang="en-GB" sz="1200" b="1" dirty="0">
                <a:solidFill>
                  <a:schemeClr val="tx1"/>
                </a:solidFill>
                <a:latin typeface="Courier New" pitchFamily="49" charset="0"/>
              </a:rPr>
              <a:t>// it defines the origin and the directions </a:t>
            </a:r>
            <a:r>
              <a:rPr lang="en-GB" sz="1200" b="1" dirty="0" err="1">
                <a:solidFill>
                  <a:schemeClr val="tx1"/>
                </a:solidFill>
                <a:latin typeface="Courier New" pitchFamily="49" charset="0"/>
              </a:rPr>
              <a:t>RightDirection</a:t>
            </a:r>
            <a:r>
              <a:rPr lang="en-GB" sz="1200" b="1" dirty="0">
                <a:solidFill>
                  <a:schemeClr val="tx1"/>
                </a:solidFill>
                <a:latin typeface="Courier New" pitchFamily="49" charset="0"/>
              </a:rPr>
              <a:t>, </a:t>
            </a:r>
          </a:p>
          <a:p>
            <a:pPr>
              <a:buFont typeface="Wingdings" pitchFamily="2" charset="2"/>
              <a:buNone/>
            </a:pPr>
            <a:r>
              <a:rPr lang="en-GB" sz="1200" b="1" dirty="0">
                <a:solidFill>
                  <a:schemeClr val="tx1"/>
                </a:solidFill>
                <a:latin typeface="Courier New" pitchFamily="49" charset="0"/>
              </a:rPr>
              <a:t>// </a:t>
            </a:r>
            <a:r>
              <a:rPr lang="en-GB" sz="1200" b="1" dirty="0" err="1">
                <a:solidFill>
                  <a:schemeClr val="tx1"/>
                </a:solidFill>
                <a:latin typeface="Courier New" pitchFamily="49" charset="0"/>
              </a:rPr>
              <a:t>UpDirection</a:t>
            </a:r>
            <a:r>
              <a:rPr lang="en-GB" sz="1200" b="1" dirty="0">
                <a:solidFill>
                  <a:schemeClr val="tx1"/>
                </a:solidFill>
                <a:latin typeface="Courier New" pitchFamily="49" charset="0"/>
              </a:rPr>
              <a:t> and </a:t>
            </a:r>
            <a:r>
              <a:rPr lang="en-GB" sz="1200" b="1" dirty="0" err="1">
                <a:solidFill>
                  <a:schemeClr val="tx1"/>
                </a:solidFill>
                <a:latin typeface="Courier New" pitchFamily="49" charset="0"/>
              </a:rPr>
              <a:t>ViewDirection</a:t>
            </a:r>
            <a:r>
              <a:rPr lang="en-GB" sz="1200" b="1" dirty="0">
                <a:solidFill>
                  <a:schemeClr val="tx1"/>
                </a:solidFill>
                <a:latin typeface="Courier New" pitchFamily="49" charset="0"/>
              </a:rPr>
              <a:t>) of the created view:</a:t>
            </a:r>
          </a:p>
          <a:p>
            <a:pPr>
              <a:buFont typeface="Wingdings" pitchFamily="2" charset="2"/>
              <a:buNone/>
            </a:pPr>
            <a:r>
              <a:rPr lang="en-GB" sz="1200" b="1" dirty="0">
                <a:solidFill>
                  <a:schemeClr val="tx1"/>
                </a:solidFill>
                <a:latin typeface="Courier New" pitchFamily="49" charset="0"/>
              </a:rPr>
              <a:t>Transform </a:t>
            </a:r>
            <a:r>
              <a:rPr lang="en-GB" sz="1200" b="1" dirty="0" err="1">
                <a:solidFill>
                  <a:schemeClr val="tx1"/>
                </a:solidFill>
                <a:latin typeface="Courier New" pitchFamily="49" charset="0"/>
              </a:rPr>
              <a:t>transform</a:t>
            </a:r>
            <a:r>
              <a:rPr lang="en-GB" sz="1200" b="1" dirty="0">
                <a:solidFill>
                  <a:schemeClr val="tx1"/>
                </a:solidFill>
                <a:latin typeface="Courier New" pitchFamily="49" charset="0"/>
              </a:rPr>
              <a:t> = </a:t>
            </a:r>
            <a:r>
              <a:rPr lang="en-GB" sz="1200" b="1" dirty="0" err="1">
                <a:solidFill>
                  <a:schemeClr val="tx1"/>
                </a:solidFill>
                <a:latin typeface="Courier New" pitchFamily="49" charset="0"/>
              </a:rPr>
              <a:t>GenerateTransform</a:t>
            </a: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if (null == transform)</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    return false;</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m_box.Transform</a:t>
            </a:r>
            <a:r>
              <a:rPr lang="en-GB" sz="1200" b="1" dirty="0">
                <a:solidFill>
                  <a:schemeClr val="tx1"/>
                </a:solidFill>
                <a:latin typeface="Courier New" pitchFamily="49" charset="0"/>
              </a:rPr>
              <a:t> = transform;</a:t>
            </a:r>
          </a:p>
          <a:p>
            <a:pPr>
              <a:buFont typeface="Wingdings" pitchFamily="2" charset="2"/>
              <a:buNone/>
            </a:pPr>
            <a:r>
              <a:rPr lang="en-GB" sz="1200" b="1" dirty="0">
                <a:solidFill>
                  <a:schemeClr val="tx1"/>
                </a:solidFill>
                <a:latin typeface="Courier New" pitchFamily="49" charset="0"/>
              </a:rPr>
              <a:t>// Create a section view, pass the bounding box. </a:t>
            </a:r>
          </a:p>
          <a:p>
            <a:r>
              <a:rPr lang="en-US" altLang="zh-CN" sz="1200" b="1" dirty="0" err="1">
                <a:solidFill>
                  <a:schemeClr val="tx1"/>
                </a:solidFill>
                <a:latin typeface="Courier New" pitchFamily="49" charset="0"/>
              </a:rPr>
              <a:t>ViewSection</a:t>
            </a:r>
            <a:r>
              <a:rPr lang="en-US" altLang="zh-CN" sz="1200" b="1" dirty="0">
                <a:solidFill>
                  <a:schemeClr val="tx1"/>
                </a:solidFill>
                <a:latin typeface="Courier New" pitchFamily="49" charset="0"/>
              </a:rPr>
              <a:t> section = </a:t>
            </a:r>
            <a:r>
              <a:rPr lang="en-US" altLang="zh-CN" sz="1200" b="1" dirty="0" err="1">
                <a:solidFill>
                  <a:srgbClr val="C00000"/>
                </a:solidFill>
                <a:latin typeface="Courier New" pitchFamily="49" charset="0"/>
              </a:rPr>
              <a:t>ViewSection.CreateDetail</a:t>
            </a:r>
            <a:r>
              <a:rPr lang="en-US" altLang="zh-CN" sz="1200" b="1" dirty="0">
                <a:solidFill>
                  <a:schemeClr val="tx1"/>
                </a:solidFill>
                <a:latin typeface="Courier New" pitchFamily="49" charset="0"/>
              </a:rPr>
              <a:t>(</a:t>
            </a:r>
            <a:r>
              <a:rPr lang="en-US" altLang="zh-CN" sz="1200" b="1" dirty="0" err="1">
                <a:solidFill>
                  <a:schemeClr val="tx1"/>
                </a:solidFill>
                <a:latin typeface="Courier New" pitchFamily="49" charset="0"/>
              </a:rPr>
              <a:t>m_project.Document</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DetailViewId</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m_box</a:t>
            </a:r>
            <a:r>
              <a:rPr lang="en-US" altLang="zh-CN" sz="1200" b="1" dirty="0">
                <a:solidFill>
                  <a:schemeClr val="tx1"/>
                </a:solidFill>
                <a:latin typeface="Courier New" pitchFamily="49"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a:t>Generate Section View Demo</a:t>
            </a:r>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330664" y="1773237"/>
            <a:ext cx="2513144" cy="4230745"/>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dirty="0"/>
              <a:t>Code</a:t>
            </a:r>
          </a:p>
          <a:p>
            <a:pPr marL="357100" lvl="2" indent="0">
              <a:buNone/>
            </a:pPr>
            <a:endParaRPr lang="en-GB" b="1" dirty="0">
              <a:latin typeface="Courier New" pitchFamily="49" charset="0"/>
            </a:endParaRPr>
          </a:p>
          <a:p>
            <a:pPr marL="357100" lvl="2" indent="0">
              <a:buNone/>
            </a:pPr>
            <a:r>
              <a:rPr lang="en-GB" b="1" dirty="0">
                <a:latin typeface="Courier New" pitchFamily="49" charset="0"/>
              </a:rPr>
              <a:t>Document doc = </a:t>
            </a:r>
            <a:r>
              <a:rPr lang="en-GB" b="1" dirty="0" err="1">
                <a:latin typeface="Courier New" pitchFamily="49" charset="0"/>
              </a:rPr>
              <a:t>commandData.Application.ActiveDocument</a:t>
            </a:r>
            <a:r>
              <a:rPr lang="en-GB" b="1" dirty="0">
                <a:latin typeface="Courier New" pitchFamily="49" charset="0"/>
              </a:rPr>
              <a:t>;</a:t>
            </a:r>
          </a:p>
          <a:p>
            <a:pPr marL="357100" lvl="2" indent="0">
              <a:buNone/>
            </a:pPr>
            <a:endParaRPr lang="en-GB" b="1" dirty="0">
              <a:latin typeface="Courier New" pitchFamily="49" charset="0"/>
            </a:endParaRPr>
          </a:p>
          <a:p>
            <a:pPr marL="357100" lvl="2" indent="0">
              <a:buNone/>
            </a:pPr>
            <a:r>
              <a:rPr lang="en-GB" b="1" dirty="0">
                <a:latin typeface="Courier New" pitchFamily="49" charset="0"/>
              </a:rPr>
              <a:t>// Create a drafting view</a:t>
            </a:r>
          </a:p>
          <a:p>
            <a:pPr marL="357100" lvl="2" indent="0">
              <a:buNone/>
            </a:pPr>
            <a:r>
              <a:rPr lang="en-US" sz="1800" dirty="0" err="1">
                <a:solidFill>
                  <a:srgbClr val="0070C0"/>
                </a:solidFill>
              </a:rPr>
              <a:t>ViewDrafting</a:t>
            </a:r>
            <a:r>
              <a:rPr lang="en-US" sz="1800" dirty="0">
                <a:solidFill>
                  <a:srgbClr val="0070C0"/>
                </a:solidFill>
              </a:rPr>
              <a:t> VD = </a:t>
            </a:r>
            <a:r>
              <a:rPr lang="en-US" sz="1800" dirty="0" err="1">
                <a:solidFill>
                  <a:srgbClr val="0070C0"/>
                </a:solidFill>
              </a:rPr>
              <a:t>ViewDrafting.Create</a:t>
            </a:r>
            <a:r>
              <a:rPr lang="en-US" sz="1800" dirty="0">
                <a:solidFill>
                  <a:srgbClr val="0070C0"/>
                </a:solidFill>
              </a:rPr>
              <a:t>();</a:t>
            </a:r>
            <a:endParaRPr lang="en-GB" sz="1800" b="1" dirty="0">
              <a:solidFill>
                <a:srgbClr val="0070C0"/>
              </a:solidFill>
              <a:latin typeface="Courier New" pitchFamily="49" charset="0"/>
            </a:endParaRP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a:t>Import</a:t>
            </a:r>
            <a:endParaRPr lang="en-GB" sz="2400" b="1">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dirty="0" err="1">
                <a:solidFill>
                  <a:schemeClr val="tx1"/>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 opts = new </a:t>
            </a:r>
            <a:r>
              <a:rPr lang="en-US" sz="1200" b="1" dirty="0" err="1">
                <a:solidFill>
                  <a:srgbClr val="C00000"/>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a:t>
            </a:r>
          </a:p>
          <a:p>
            <a:r>
              <a:rPr lang="en-US" sz="1200" b="1" dirty="0" err="1">
                <a:solidFill>
                  <a:schemeClr val="tx1"/>
                </a:solidFill>
                <a:latin typeface="Courier New" pitchFamily="49" charset="0"/>
                <a:cs typeface="Courier New" pitchFamily="49" charset="0"/>
              </a:rPr>
              <a:t>opts.Placement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ImportPlacement.Centered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Origin, Center, Shared </a:t>
            </a:r>
          </a:p>
          <a:p>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other possible options.</a:t>
            </a:r>
          </a:p>
          <a:p>
            <a:r>
              <a:rPr lang="en-US" sz="1200" b="1" dirty="0" err="1">
                <a:solidFill>
                  <a:schemeClr val="tx1"/>
                </a:solidFill>
                <a:latin typeface="Courier New" pitchFamily="49" charset="0"/>
                <a:cs typeface="Courier New" pitchFamily="49" charset="0"/>
              </a:rPr>
              <a:t>opts.ColorMode</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ImportColorMode.Preserved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a:t>
            </a:r>
            <a:r>
              <a:rPr lang="en-US" sz="1200" b="1" dirty="0" err="1">
                <a:solidFill>
                  <a:srgbClr val="00B050"/>
                </a:solidFill>
                <a:latin typeface="Courier New" pitchFamily="49" charset="0"/>
                <a:cs typeface="Courier New" pitchFamily="49" charset="0"/>
              </a:rPr>
              <a:t>BlackAndWhite</a:t>
            </a:r>
            <a:r>
              <a:rPr lang="en-US" sz="1200" b="1" dirty="0">
                <a:solidFill>
                  <a:srgbClr val="00B050"/>
                </a:solidFill>
                <a:latin typeface="Courier New" pitchFamily="49" charset="0"/>
                <a:cs typeface="Courier New" pitchFamily="49" charset="0"/>
              </a:rPr>
              <a:t>, Inverted, Preserved</a:t>
            </a:r>
          </a:p>
          <a:p>
            <a:r>
              <a:rPr lang="en-US" sz="1200" b="1" dirty="0">
                <a:solidFill>
                  <a:schemeClr val="tx1"/>
                </a:solidFill>
                <a:latin typeface="Courier New" pitchFamily="49" charset="0"/>
                <a:cs typeface="Courier New" pitchFamily="49" charset="0"/>
              </a:rPr>
              <a:t>//</a:t>
            </a:r>
            <a:r>
              <a:rPr lang="en-US" sz="1200" b="1" dirty="0" err="1">
                <a:solidFill>
                  <a:schemeClr val="tx1"/>
                </a:solidFill>
                <a:latin typeface="Courier New" pitchFamily="49" charset="0"/>
                <a:cs typeface="Courier New" pitchFamily="49" charset="0"/>
              </a:rPr>
              <a:t>opts.CustomScale</a:t>
            </a:r>
            <a:r>
              <a:rPr lang="en-US" sz="1200" b="1" dirty="0">
                <a:solidFill>
                  <a:schemeClr val="tx1"/>
                </a:solidFill>
                <a:latin typeface="Courier New" pitchFamily="49" charset="0"/>
                <a:cs typeface="Courier New" pitchFamily="49" charset="0"/>
              </a:rPr>
              <a:t> = 1; </a:t>
            </a:r>
          </a:p>
          <a:p>
            <a:r>
              <a:rPr lang="en-US" sz="1200" b="1" dirty="0" err="1">
                <a:solidFill>
                  <a:schemeClr val="tx1"/>
                </a:solidFill>
                <a:latin typeface="Courier New" pitchFamily="49" charset="0"/>
                <a:cs typeface="Courier New" pitchFamily="49" charset="0"/>
              </a:rPr>
              <a:t>opts.OrientToView</a:t>
            </a:r>
            <a:r>
              <a:rPr lang="en-US" sz="1200" b="1" dirty="0">
                <a:solidFill>
                  <a:schemeClr val="tx1"/>
                </a:solidFill>
                <a:latin typeface="Courier New" pitchFamily="49" charset="0"/>
                <a:cs typeface="Courier New" pitchFamily="49" charset="0"/>
              </a:rPr>
              <a:t> = true; </a:t>
            </a:r>
            <a:r>
              <a:rPr lang="en-US" sz="1200" b="1" dirty="0">
                <a:solidFill>
                  <a:srgbClr val="00B050"/>
                </a:solidFill>
                <a:latin typeface="Courier New" pitchFamily="49" charset="0"/>
                <a:cs typeface="Courier New" pitchFamily="49" charset="0"/>
              </a:rPr>
              <a:t>// true or false</a:t>
            </a:r>
          </a:p>
          <a:p>
            <a:r>
              <a:rPr lang="en-US" sz="1200" b="1" dirty="0" err="1">
                <a:solidFill>
                  <a:schemeClr val="tx1"/>
                </a:solidFill>
                <a:latin typeface="Courier New" pitchFamily="49" charset="0"/>
                <a:cs typeface="Courier New" pitchFamily="49" charset="0"/>
              </a:rPr>
              <a:t>opts.ThisViewOnly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imports dwg, </a:t>
            </a:r>
            <a:r>
              <a:rPr lang="en-US" sz="1200" b="1" dirty="0" err="1">
                <a:solidFill>
                  <a:srgbClr val="00B050"/>
                </a:solidFill>
                <a:latin typeface="Courier New" pitchFamily="49" charset="0"/>
                <a:cs typeface="Courier New" pitchFamily="49" charset="0"/>
              </a:rPr>
              <a:t>dgn</a:t>
            </a:r>
            <a:r>
              <a:rPr lang="en-US" sz="1200" b="1" dirty="0">
                <a:solidFill>
                  <a:srgbClr val="00B050"/>
                </a:solidFill>
                <a:latin typeface="Courier New" pitchFamily="49" charset="0"/>
                <a:cs typeface="Courier New" pitchFamily="49" charset="0"/>
              </a:rPr>
              <a:t>, and </a:t>
            </a:r>
            <a:r>
              <a:rPr lang="en-US" sz="1200" b="1" dirty="0" err="1">
                <a:solidFill>
                  <a:srgbClr val="00B050"/>
                </a:solidFill>
                <a:latin typeface="Courier New" pitchFamily="49" charset="0"/>
                <a:cs typeface="Courier New" pitchFamily="49" charset="0"/>
              </a:rPr>
              <a:t>dxf</a:t>
            </a:r>
            <a:r>
              <a:rPr lang="en-US" sz="1200" b="1" dirty="0">
                <a:solidFill>
                  <a:srgbClr val="00B050"/>
                </a:solidFill>
                <a:latin typeface="Courier New" pitchFamily="49" charset="0"/>
                <a:cs typeface="Courier New" pitchFamily="49" charset="0"/>
              </a:rPr>
              <a:t> into active view only?</a:t>
            </a:r>
          </a:p>
          <a:p>
            <a:r>
              <a:rPr lang="en-US" sz="1200" b="1" dirty="0" err="1">
                <a:solidFill>
                  <a:schemeClr val="tx1"/>
                </a:solidFill>
                <a:latin typeface="Courier New" pitchFamily="49" charset="0"/>
                <a:cs typeface="Courier New" pitchFamily="49" charset="0"/>
              </a:rPr>
              <a:t>opts.Unit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ImportUnit.Default</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opts.View</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m_revitApp.ActiveDocument.ActiveView</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opts.VisibleLayersOnly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true or false </a:t>
            </a:r>
          </a:p>
          <a:p>
            <a:endParaRPr lang="en-US" sz="1200" b="1" dirty="0">
              <a:solidFill>
                <a:schemeClr val="tx1"/>
              </a:solidFill>
              <a:latin typeface="Courier New" pitchFamily="49" charset="0"/>
              <a:cs typeface="Courier New" pitchFamily="49" charset="0"/>
            </a:endParaRPr>
          </a:p>
          <a:p>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 new </a:t>
            </a:r>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a:t>
            </a:r>
          </a:p>
          <a:p>
            <a:r>
              <a:rPr lang="en-US" sz="1200" b="1" dirty="0" err="1">
                <a:solidFill>
                  <a:srgbClr val="C00000"/>
                </a:solidFill>
                <a:latin typeface="Courier New" pitchFamily="49" charset="0"/>
                <a:cs typeface="Courier New" pitchFamily="49" charset="0"/>
              </a:rPr>
              <a:t>rvtDoc.Import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dbox.FileName</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opts,View,out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a:t>
            </a:r>
            <a:endParaRPr lang="en-GB" sz="1200" b="1" dirty="0">
              <a:solidFill>
                <a:schemeClr val="tx1"/>
              </a:solidFill>
              <a:latin typeface="Courier New" pitchFamily="49" charset="0"/>
              <a:cs typeface="Courier New" pitchFamily="49"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1554</TotalTime>
  <Words>12854</Words>
  <Application>Microsoft Office PowerPoint</Application>
  <PresentationFormat>On-screen Show (4:3)</PresentationFormat>
  <Paragraphs>1534</Paragraphs>
  <Slides>110</Slides>
  <Notes>101</Notes>
  <HiddenSlides>0</HiddenSlides>
  <MMClips>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0" baseType="lpstr">
      <vt:lpstr>NSimSun</vt:lpstr>
      <vt:lpstr>宋体</vt:lpstr>
      <vt:lpstr>Arial</vt:lpstr>
      <vt:lpstr>Calibri</vt:lpstr>
      <vt:lpstr>Courier</vt:lpstr>
      <vt:lpstr>Courier New</vt:lpstr>
      <vt:lpstr>Tahoma</vt:lpstr>
      <vt:lpstr>Wingdings</vt:lpstr>
      <vt:lpstr>Text Slide</vt:lpstr>
      <vt:lpstr>Bitmap Image</vt:lpstr>
      <vt:lpstr>PowerPoint Presentation</vt:lpstr>
      <vt:lpstr>Prerequisite </vt:lpstr>
      <vt:lpstr>Agenda</vt:lpstr>
      <vt:lpstr>Recent Structural API Enhancements</vt:lpstr>
      <vt:lpstr>Revit Structure 2013</vt:lpstr>
      <vt:lpstr>Revit Structure 2014</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2019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Thank you very much! </vt:lpstr>
      <vt:lpstr>PowerPoint Presentation</vt:lpstr>
    </vt:vector>
  </TitlesOfParts>
  <Company>Autodesk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Naveen Kumar T</cp:lastModifiedBy>
  <cp:revision>778</cp:revision>
  <dcterms:modified xsi:type="dcterms:W3CDTF">2021-04-28T16:12:37Z</dcterms:modified>
</cp:coreProperties>
</file>